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embeddedFont>
    <p:embeddedFont>
      <p:font typeface="Kenao Sans Serif" panose="020B0604020202020204" charset="-18"/>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 d="100"/>
          <a:sy n="10" d="100"/>
        </p:scale>
        <p:origin x="3250" y="1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jood Alowaidah" userId="68b41faa3839648f" providerId="LiveId" clId="{564DD46D-266A-498F-9D63-0AF1E49F69EB}"/>
    <pc:docChg chg="modSld">
      <pc:chgData name="Njood Alowaidah" userId="68b41faa3839648f" providerId="LiveId" clId="{564DD46D-266A-498F-9D63-0AF1E49F69EB}" dt="2024-05-07T21:47:22.848" v="32" actId="1076"/>
      <pc:docMkLst>
        <pc:docMk/>
      </pc:docMkLst>
      <pc:sldChg chg="modSp mod">
        <pc:chgData name="Njood Alowaidah" userId="68b41faa3839648f" providerId="LiveId" clId="{564DD46D-266A-498F-9D63-0AF1E49F69EB}" dt="2024-05-07T21:47:22.848" v="32" actId="1076"/>
        <pc:sldMkLst>
          <pc:docMk/>
          <pc:sldMk cId="0" sldId="277"/>
        </pc:sldMkLst>
        <pc:spChg chg="mod">
          <ac:chgData name="Njood Alowaidah" userId="68b41faa3839648f" providerId="LiveId" clId="{564DD46D-266A-498F-9D63-0AF1E49F69EB}" dt="2024-05-07T21:44:23.450" v="5" actId="1076"/>
          <ac:spMkLst>
            <pc:docMk/>
            <pc:sldMk cId="0" sldId="277"/>
            <ac:spMk id="14" creationId="{00000000-0000-0000-0000-000000000000}"/>
          </ac:spMkLst>
        </pc:spChg>
        <pc:spChg chg="mod">
          <ac:chgData name="Njood Alowaidah" userId="68b41faa3839648f" providerId="LiveId" clId="{564DD46D-266A-498F-9D63-0AF1E49F69EB}" dt="2024-05-07T21:45:06.054" v="15" actId="1076"/>
          <ac:spMkLst>
            <pc:docMk/>
            <pc:sldMk cId="0" sldId="277"/>
            <ac:spMk id="15" creationId="{00000000-0000-0000-0000-000000000000}"/>
          </ac:spMkLst>
        </pc:spChg>
        <pc:spChg chg="mod">
          <ac:chgData name="Njood Alowaidah" userId="68b41faa3839648f" providerId="LiveId" clId="{564DD46D-266A-498F-9D63-0AF1E49F69EB}" dt="2024-05-07T21:44:48.187" v="12" actId="404"/>
          <ac:spMkLst>
            <pc:docMk/>
            <pc:sldMk cId="0" sldId="277"/>
            <ac:spMk id="16" creationId="{00000000-0000-0000-0000-000000000000}"/>
          </ac:spMkLst>
        </pc:spChg>
        <pc:spChg chg="mod">
          <ac:chgData name="Njood Alowaidah" userId="68b41faa3839648f" providerId="LiveId" clId="{564DD46D-266A-498F-9D63-0AF1E49F69EB}" dt="2024-05-07T21:47:22.848" v="32" actId="1076"/>
          <ac:spMkLst>
            <pc:docMk/>
            <pc:sldMk cId="0" sldId="277"/>
            <ac:spMk id="1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3.png"/><Relationship Id="rId5" Type="http://schemas.openxmlformats.org/officeDocument/2006/relationships/image" Target="../media/image45.svg"/><Relationship Id="rId10" Type="http://schemas.openxmlformats.org/officeDocument/2006/relationships/image" Target="../media/image52.svg"/><Relationship Id="rId4" Type="http://schemas.openxmlformats.org/officeDocument/2006/relationships/image" Target="../media/image44.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5.svg"/><Relationship Id="rId10" Type="http://schemas.openxmlformats.org/officeDocument/2006/relationships/image" Target="../media/image58.svg"/><Relationship Id="rId4" Type="http://schemas.openxmlformats.org/officeDocument/2006/relationships/image" Target="../media/image44.png"/><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29.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sv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5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9.png"/><Relationship Id="rId5" Type="http://schemas.openxmlformats.org/officeDocument/2006/relationships/image" Target="../media/image45.svg"/><Relationship Id="rId10" Type="http://schemas.openxmlformats.org/officeDocument/2006/relationships/image" Target="../media/image48.svg"/><Relationship Id="rId4" Type="http://schemas.openxmlformats.org/officeDocument/2006/relationships/image" Target="../media/image44.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3.png"/><Relationship Id="rId5" Type="http://schemas.openxmlformats.org/officeDocument/2006/relationships/image" Target="../media/image45.svg"/><Relationship Id="rId10" Type="http://schemas.openxmlformats.org/officeDocument/2006/relationships/image" Target="../media/image52.svg"/><Relationship Id="rId4" Type="http://schemas.openxmlformats.org/officeDocument/2006/relationships/image" Target="../media/image44.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090234" y="1688204"/>
            <a:ext cx="12069431" cy="7101091"/>
          </a:xfrm>
          <a:custGeom>
            <a:avLst/>
            <a:gdLst/>
            <a:ahLst/>
            <a:cxnLst/>
            <a:rect l="l" t="t" r="r" b="b"/>
            <a:pathLst>
              <a:path w="12069431" h="7101091">
                <a:moveTo>
                  <a:pt x="0" y="0"/>
                </a:moveTo>
                <a:lnTo>
                  <a:pt x="12069432" y="0"/>
                </a:lnTo>
                <a:lnTo>
                  <a:pt x="12069432" y="7101092"/>
                </a:lnTo>
                <a:lnTo>
                  <a:pt x="0" y="7101092"/>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126727" y="1847716"/>
            <a:ext cx="11616201" cy="6493221"/>
            <a:chOff x="0" y="0"/>
            <a:chExt cx="2388327" cy="1335026"/>
          </a:xfrm>
        </p:grpSpPr>
        <p:sp>
          <p:nvSpPr>
            <p:cNvPr id="10" name="Freeform 10"/>
            <p:cNvSpPr/>
            <p:nvPr/>
          </p:nvSpPr>
          <p:spPr>
            <a:xfrm>
              <a:off x="0" y="0"/>
              <a:ext cx="2388327" cy="1335026"/>
            </a:xfrm>
            <a:custGeom>
              <a:avLst/>
              <a:gdLst/>
              <a:ahLst/>
              <a:cxnLst/>
              <a:rect l="l" t="t" r="r" b="b"/>
              <a:pathLst>
                <a:path w="2388327" h="1335026">
                  <a:moveTo>
                    <a:pt x="0" y="0"/>
                  </a:moveTo>
                  <a:lnTo>
                    <a:pt x="2388327" y="0"/>
                  </a:lnTo>
                  <a:lnTo>
                    <a:pt x="2388327" y="1335026"/>
                  </a:lnTo>
                  <a:lnTo>
                    <a:pt x="0" y="1335026"/>
                  </a:lnTo>
                  <a:close/>
                </a:path>
              </a:pathLst>
            </a:custGeom>
            <a:solidFill>
              <a:srgbClr val="FFFFFF"/>
            </a:solidFill>
          </p:spPr>
          <p:txBody>
            <a:bodyPr/>
            <a:lstStyle/>
            <a:p>
              <a:endParaRPr lang="en-US"/>
            </a:p>
          </p:txBody>
        </p:sp>
        <p:sp>
          <p:nvSpPr>
            <p:cNvPr id="11" name="TextBox 11"/>
            <p:cNvSpPr txBox="1"/>
            <p:nvPr/>
          </p:nvSpPr>
          <p:spPr>
            <a:xfrm>
              <a:off x="0" y="-28575"/>
              <a:ext cx="2388327" cy="1363601"/>
            </a:xfrm>
            <a:prstGeom prst="rect">
              <a:avLst/>
            </a:prstGeom>
          </p:spPr>
          <p:txBody>
            <a:bodyPr lIns="65074" tIns="65074" rIns="65074" bIns="65074" rtlCol="0" anchor="ctr"/>
            <a:lstStyle/>
            <a:p>
              <a:pPr algn="ctr">
                <a:lnSpc>
                  <a:spcPts val="1885"/>
                </a:lnSpc>
              </a:pPr>
              <a:endParaRPr/>
            </a:p>
          </p:txBody>
        </p:sp>
      </p:grpSp>
      <p:sp>
        <p:nvSpPr>
          <p:cNvPr id="12" name="TextBox 12"/>
          <p:cNvSpPr txBox="1"/>
          <p:nvPr/>
        </p:nvSpPr>
        <p:spPr>
          <a:xfrm>
            <a:off x="3090234" y="2819969"/>
            <a:ext cx="11684087" cy="5630497"/>
          </a:xfrm>
          <a:prstGeom prst="rect">
            <a:avLst/>
          </a:prstGeom>
        </p:spPr>
        <p:txBody>
          <a:bodyPr lIns="0" tIns="0" rIns="0" bIns="0" rtlCol="0" anchor="t">
            <a:spAutoFit/>
          </a:bodyPr>
          <a:lstStyle/>
          <a:p>
            <a:pPr algn="ctr">
              <a:lnSpc>
                <a:spcPts val="14092"/>
              </a:lnSpc>
            </a:pPr>
            <a:r>
              <a:rPr lang="en-US" sz="13170">
                <a:solidFill>
                  <a:srgbClr val="5A798F"/>
                </a:solidFill>
                <a:latin typeface="Kenao Sans Serif"/>
              </a:rPr>
              <a:t>Heart Failure Prediction</a:t>
            </a:r>
          </a:p>
          <a:p>
            <a:pPr algn="ctr">
              <a:lnSpc>
                <a:spcPts val="15696"/>
              </a:lnSpc>
            </a:pPr>
            <a:endParaRPr lang="en-US" sz="13170">
              <a:solidFill>
                <a:srgbClr val="5A798F"/>
              </a:solidFill>
              <a:latin typeface="Kenao Sans Serif"/>
            </a:endParaRPr>
          </a:p>
        </p:txBody>
      </p:sp>
      <p:sp>
        <p:nvSpPr>
          <p:cNvPr id="13" name="TextBox 13"/>
          <p:cNvSpPr txBox="1"/>
          <p:nvPr/>
        </p:nvSpPr>
        <p:spPr>
          <a:xfrm>
            <a:off x="3090234" y="7014870"/>
            <a:ext cx="11684087" cy="514350"/>
          </a:xfrm>
          <a:prstGeom prst="rect">
            <a:avLst/>
          </a:prstGeom>
        </p:spPr>
        <p:txBody>
          <a:bodyPr lIns="0" tIns="0" rIns="0" bIns="0" rtlCol="0" anchor="t">
            <a:spAutoFit/>
          </a:bodyPr>
          <a:lstStyle/>
          <a:p>
            <a:pPr algn="ctr">
              <a:lnSpc>
                <a:spcPts val="4200"/>
              </a:lnSpc>
            </a:pPr>
            <a:r>
              <a:rPr lang="en-US" sz="3000" spc="75">
                <a:solidFill>
                  <a:srgbClr val="2D3B44"/>
                </a:solidFill>
                <a:latin typeface="Canva Sans"/>
              </a:rPr>
              <a:t>using data minig </a:t>
            </a:r>
          </a:p>
        </p:txBody>
      </p:sp>
      <p:sp>
        <p:nvSpPr>
          <p:cNvPr id="14" name="Freeform 14"/>
          <p:cNvSpPr/>
          <p:nvPr/>
        </p:nvSpPr>
        <p:spPr>
          <a:xfrm rot="2232724">
            <a:off x="13919572" y="5685311"/>
            <a:ext cx="4678108" cy="4891593"/>
          </a:xfrm>
          <a:custGeom>
            <a:avLst/>
            <a:gdLst/>
            <a:ahLst/>
            <a:cxnLst/>
            <a:rect l="l" t="t" r="r" b="b"/>
            <a:pathLst>
              <a:path w="4678108" h="4891593">
                <a:moveTo>
                  <a:pt x="0" y="0"/>
                </a:moveTo>
                <a:lnTo>
                  <a:pt x="4678108" y="0"/>
                </a:lnTo>
                <a:lnTo>
                  <a:pt x="4678108" y="4891593"/>
                </a:lnTo>
                <a:lnTo>
                  <a:pt x="0" y="4891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rot="2531992" flipH="1" flipV="1">
            <a:off x="-347141" y="-258639"/>
            <a:ext cx="4678108" cy="4891593"/>
          </a:xfrm>
          <a:custGeom>
            <a:avLst/>
            <a:gdLst/>
            <a:ahLst/>
            <a:cxnLst/>
            <a:rect l="l" t="t" r="r" b="b"/>
            <a:pathLst>
              <a:path w="4678108" h="4891593">
                <a:moveTo>
                  <a:pt x="4678108" y="4891593"/>
                </a:moveTo>
                <a:lnTo>
                  <a:pt x="0" y="4891593"/>
                </a:lnTo>
                <a:lnTo>
                  <a:pt x="0" y="0"/>
                </a:lnTo>
                <a:lnTo>
                  <a:pt x="4678108" y="0"/>
                </a:lnTo>
                <a:lnTo>
                  <a:pt x="4678108" y="48915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sp>
        <p:nvSpPr>
          <p:cNvPr id="5" name="Freeform 5"/>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3312665" y="1022801"/>
            <a:ext cx="14470349" cy="1492763"/>
            <a:chOff x="0" y="0"/>
            <a:chExt cx="3939507" cy="406400"/>
          </a:xfrm>
        </p:grpSpPr>
        <p:sp>
          <p:nvSpPr>
            <p:cNvPr id="7" name="Freeform 7"/>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8" name="TextBox 8"/>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9" name="Freeform 9"/>
          <p:cNvSpPr/>
          <p:nvPr/>
        </p:nvSpPr>
        <p:spPr>
          <a:xfrm>
            <a:off x="15538959" y="5644425"/>
            <a:ext cx="2067777" cy="4866622"/>
          </a:xfrm>
          <a:custGeom>
            <a:avLst/>
            <a:gdLst/>
            <a:ahLst/>
            <a:cxnLst/>
            <a:rect l="l" t="t" r="r" b="b"/>
            <a:pathLst>
              <a:path w="2067777" h="4866622">
                <a:moveTo>
                  <a:pt x="0" y="0"/>
                </a:moveTo>
                <a:lnTo>
                  <a:pt x="2067777" y="0"/>
                </a:lnTo>
                <a:lnTo>
                  <a:pt x="2067777" y="4866622"/>
                </a:lnTo>
                <a:lnTo>
                  <a:pt x="0" y="48666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a:grpSpLocks noChangeAspect="1"/>
          </p:cNvGrpSpPr>
          <p:nvPr/>
        </p:nvGrpSpPr>
        <p:grpSpPr>
          <a:xfrm rot="-3490952">
            <a:off x="-2506889" y="5777821"/>
            <a:ext cx="6118046" cy="8312563"/>
            <a:chOff x="0" y="0"/>
            <a:chExt cx="3364992" cy="4572000"/>
          </a:xfrm>
        </p:grpSpPr>
        <p:sp>
          <p:nvSpPr>
            <p:cNvPr id="11" name="Freeform 11"/>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12" name="Freeform 12"/>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6"/>
              <a:stretch>
                <a:fillRect l="-48" r="-48"/>
              </a:stretch>
            </a:blipFill>
          </p:spPr>
          <p:txBody>
            <a:bodyPr/>
            <a:lstStyle/>
            <a:p>
              <a:endParaRPr lang="en-US"/>
            </a:p>
          </p:txBody>
        </p:sp>
      </p:grpSp>
      <p:grpSp>
        <p:nvGrpSpPr>
          <p:cNvPr id="13" name="Group 13"/>
          <p:cNvGrpSpPr/>
          <p:nvPr/>
        </p:nvGrpSpPr>
        <p:grpSpPr>
          <a:xfrm>
            <a:off x="2882680" y="3733726"/>
            <a:ext cx="1169196" cy="1167734"/>
            <a:chOff x="0" y="0"/>
            <a:chExt cx="1558928" cy="1556979"/>
          </a:xfrm>
        </p:grpSpPr>
        <p:sp>
          <p:nvSpPr>
            <p:cNvPr id="14" name="Freeform 14"/>
            <p:cNvSpPr/>
            <p:nvPr/>
          </p:nvSpPr>
          <p:spPr>
            <a:xfrm>
              <a:off x="0" y="0"/>
              <a:ext cx="1558928" cy="1556979"/>
            </a:xfrm>
            <a:custGeom>
              <a:avLst/>
              <a:gdLst/>
              <a:ahLst/>
              <a:cxnLst/>
              <a:rect l="l" t="t" r="r" b="b"/>
              <a:pathLst>
                <a:path w="1558928" h="1556979">
                  <a:moveTo>
                    <a:pt x="0" y="0"/>
                  </a:moveTo>
                  <a:lnTo>
                    <a:pt x="1558928" y="0"/>
                  </a:lnTo>
                  <a:lnTo>
                    <a:pt x="1558928" y="1556979"/>
                  </a:lnTo>
                  <a:lnTo>
                    <a:pt x="0" y="1556979"/>
                  </a:lnTo>
                  <a:lnTo>
                    <a:pt x="0" y="0"/>
                  </a:lnTo>
                  <a:close/>
                </a:path>
              </a:pathLst>
            </a:custGeom>
            <a:blipFill>
              <a:blip r:embed="rId7"/>
              <a:stretch>
                <a:fillRect/>
              </a:stretch>
            </a:blipFill>
          </p:spPr>
          <p:txBody>
            <a:bodyPr/>
            <a:lstStyle/>
            <a:p>
              <a:endParaRPr lang="en-US"/>
            </a:p>
          </p:txBody>
        </p:sp>
        <p:sp>
          <p:nvSpPr>
            <p:cNvPr id="15" name="Freeform 15"/>
            <p:cNvSpPr/>
            <p:nvPr/>
          </p:nvSpPr>
          <p:spPr>
            <a:xfrm>
              <a:off x="99170" y="99046"/>
              <a:ext cx="1360588" cy="1358887"/>
            </a:xfrm>
            <a:custGeom>
              <a:avLst/>
              <a:gdLst/>
              <a:ahLst/>
              <a:cxnLst/>
              <a:rect l="l" t="t" r="r" b="b"/>
              <a:pathLst>
                <a:path w="1360588" h="1358887">
                  <a:moveTo>
                    <a:pt x="0" y="0"/>
                  </a:moveTo>
                  <a:lnTo>
                    <a:pt x="1360588" y="0"/>
                  </a:lnTo>
                  <a:lnTo>
                    <a:pt x="1360588" y="1358887"/>
                  </a:lnTo>
                  <a:lnTo>
                    <a:pt x="0" y="1358887"/>
                  </a:lnTo>
                  <a:lnTo>
                    <a:pt x="0" y="0"/>
                  </a:lnTo>
                  <a:close/>
                </a:path>
              </a:pathLst>
            </a:custGeom>
            <a:blipFill>
              <a:blip r:embed="rId8"/>
              <a:stretch>
                <a:fillRect/>
              </a:stretch>
            </a:blipFill>
          </p:spPr>
          <p:txBody>
            <a:bodyPr/>
            <a:lstStyle/>
            <a:p>
              <a:endParaRPr lang="en-US"/>
            </a:p>
          </p:txBody>
        </p:sp>
      </p:grpSp>
      <p:sp>
        <p:nvSpPr>
          <p:cNvPr id="16" name="Freeform 16"/>
          <p:cNvSpPr/>
          <p:nvPr/>
        </p:nvSpPr>
        <p:spPr>
          <a:xfrm>
            <a:off x="2882680" y="5644425"/>
            <a:ext cx="1169196" cy="1167734"/>
          </a:xfrm>
          <a:custGeom>
            <a:avLst/>
            <a:gdLst/>
            <a:ahLst/>
            <a:cxnLst/>
            <a:rect l="l" t="t" r="r" b="b"/>
            <a:pathLst>
              <a:path w="1169196" h="1167734">
                <a:moveTo>
                  <a:pt x="0" y="0"/>
                </a:moveTo>
                <a:lnTo>
                  <a:pt x="1169196" y="0"/>
                </a:lnTo>
                <a:lnTo>
                  <a:pt x="1169196" y="1167734"/>
                </a:lnTo>
                <a:lnTo>
                  <a:pt x="0" y="1167734"/>
                </a:lnTo>
                <a:lnTo>
                  <a:pt x="0" y="0"/>
                </a:lnTo>
                <a:close/>
              </a:path>
            </a:pathLst>
          </a:custGeom>
          <a:blipFill>
            <a:blip r:embed="rId7"/>
            <a:stretch>
              <a:fillRect/>
            </a:stretch>
          </a:blipFill>
        </p:spPr>
        <p:txBody>
          <a:bodyPr/>
          <a:lstStyle/>
          <a:p>
            <a:endParaRPr lang="en-US"/>
          </a:p>
        </p:txBody>
      </p:sp>
      <p:sp>
        <p:nvSpPr>
          <p:cNvPr id="17" name="Freeform 17"/>
          <p:cNvSpPr/>
          <p:nvPr/>
        </p:nvSpPr>
        <p:spPr>
          <a:xfrm>
            <a:off x="2957058" y="5718709"/>
            <a:ext cx="1020441" cy="1019165"/>
          </a:xfrm>
          <a:custGeom>
            <a:avLst/>
            <a:gdLst/>
            <a:ahLst/>
            <a:cxnLst/>
            <a:rect l="l" t="t" r="r" b="b"/>
            <a:pathLst>
              <a:path w="1020441" h="1019165">
                <a:moveTo>
                  <a:pt x="0" y="0"/>
                </a:moveTo>
                <a:lnTo>
                  <a:pt x="1020441" y="0"/>
                </a:lnTo>
                <a:lnTo>
                  <a:pt x="1020441" y="1019165"/>
                </a:lnTo>
                <a:lnTo>
                  <a:pt x="0" y="1019165"/>
                </a:lnTo>
                <a:lnTo>
                  <a:pt x="0" y="0"/>
                </a:lnTo>
                <a:close/>
              </a:path>
            </a:pathLst>
          </a:custGeom>
          <a:blipFill>
            <a:blip r:embed="rId8"/>
            <a:stretch>
              <a:fillRect/>
            </a:stretch>
          </a:blipFill>
        </p:spPr>
        <p:txBody>
          <a:bodyPr/>
          <a:lstStyle/>
          <a:p>
            <a:endParaRPr lang="en-US"/>
          </a:p>
        </p:txBody>
      </p:sp>
      <p:sp>
        <p:nvSpPr>
          <p:cNvPr id="18" name="Freeform 18"/>
          <p:cNvSpPr/>
          <p:nvPr/>
        </p:nvSpPr>
        <p:spPr>
          <a:xfrm>
            <a:off x="3135259" y="3859214"/>
            <a:ext cx="664039" cy="837664"/>
          </a:xfrm>
          <a:custGeom>
            <a:avLst/>
            <a:gdLst/>
            <a:ahLst/>
            <a:cxnLst/>
            <a:rect l="l" t="t" r="r" b="b"/>
            <a:pathLst>
              <a:path w="664039" h="837664">
                <a:moveTo>
                  <a:pt x="0" y="0"/>
                </a:moveTo>
                <a:lnTo>
                  <a:pt x="664039" y="0"/>
                </a:lnTo>
                <a:lnTo>
                  <a:pt x="664039" y="837663"/>
                </a:lnTo>
                <a:lnTo>
                  <a:pt x="0" y="8376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a:off x="3135259" y="5778249"/>
            <a:ext cx="842240" cy="904195"/>
          </a:xfrm>
          <a:custGeom>
            <a:avLst/>
            <a:gdLst/>
            <a:ahLst/>
            <a:cxnLst/>
            <a:rect l="l" t="t" r="r" b="b"/>
            <a:pathLst>
              <a:path w="842240" h="904195">
                <a:moveTo>
                  <a:pt x="0" y="0"/>
                </a:moveTo>
                <a:lnTo>
                  <a:pt x="842240" y="0"/>
                </a:lnTo>
                <a:lnTo>
                  <a:pt x="842240" y="904194"/>
                </a:lnTo>
                <a:lnTo>
                  <a:pt x="0" y="904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1980254" y="1353597"/>
            <a:ext cx="9436163"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Normalization </a:t>
            </a:r>
          </a:p>
        </p:txBody>
      </p:sp>
      <p:sp>
        <p:nvSpPr>
          <p:cNvPr id="21" name="TextBox 21"/>
          <p:cNvSpPr txBox="1"/>
          <p:nvPr/>
        </p:nvSpPr>
        <p:spPr>
          <a:xfrm>
            <a:off x="2545123" y="4749060"/>
            <a:ext cx="5750275" cy="609600"/>
          </a:xfrm>
          <a:prstGeom prst="rect">
            <a:avLst/>
          </a:prstGeom>
        </p:spPr>
        <p:txBody>
          <a:bodyPr lIns="0" tIns="0" rIns="0" bIns="0" rtlCol="0" anchor="t">
            <a:spAutoFit/>
          </a:bodyPr>
          <a:lstStyle/>
          <a:p>
            <a:pPr algn="l">
              <a:lnSpc>
                <a:spcPts val="5250"/>
              </a:lnSpc>
            </a:pPr>
            <a:endParaRPr/>
          </a:p>
        </p:txBody>
      </p:sp>
      <p:sp>
        <p:nvSpPr>
          <p:cNvPr id="22" name="TextBox 22"/>
          <p:cNvSpPr txBox="1"/>
          <p:nvPr/>
        </p:nvSpPr>
        <p:spPr>
          <a:xfrm>
            <a:off x="4051876" y="3735411"/>
            <a:ext cx="11487083" cy="2042838"/>
          </a:xfrm>
          <a:prstGeom prst="rect">
            <a:avLst/>
          </a:prstGeom>
        </p:spPr>
        <p:txBody>
          <a:bodyPr lIns="0" tIns="0" rIns="0" bIns="0" rtlCol="0" anchor="t">
            <a:spAutoFit/>
          </a:bodyPr>
          <a:lstStyle/>
          <a:p>
            <a:pPr algn="just">
              <a:lnSpc>
                <a:spcPts val="4088"/>
              </a:lnSpc>
            </a:pPr>
            <a:r>
              <a:rPr lang="en-US" sz="2920">
                <a:solidFill>
                  <a:srgbClr val="5A798F"/>
                </a:solidFill>
                <a:latin typeface="Canva Sans"/>
              </a:rPr>
              <a:t>Normalization is where the attribute data are scaled so as to fall within a smaller range (0-1). We used normalization to four attributes.</a:t>
            </a:r>
          </a:p>
          <a:p>
            <a:pPr algn="just">
              <a:lnSpc>
                <a:spcPts val="4088"/>
              </a:lnSpc>
            </a:pPr>
            <a:endParaRPr lang="en-US" sz="2920">
              <a:solidFill>
                <a:srgbClr val="5A798F"/>
              </a:solidFill>
              <a:latin typeface="Canva Sans"/>
            </a:endParaRPr>
          </a:p>
        </p:txBody>
      </p:sp>
      <p:sp>
        <p:nvSpPr>
          <p:cNvPr id="23" name="TextBox 23"/>
          <p:cNvSpPr txBox="1"/>
          <p:nvPr/>
        </p:nvSpPr>
        <p:spPr>
          <a:xfrm>
            <a:off x="4079343" y="6025899"/>
            <a:ext cx="9459962" cy="1180465"/>
          </a:xfrm>
          <a:prstGeom prst="rect">
            <a:avLst/>
          </a:prstGeom>
        </p:spPr>
        <p:txBody>
          <a:bodyPr lIns="0" tIns="0" rIns="0" bIns="0" rtlCol="0" anchor="t">
            <a:spAutoFit/>
          </a:bodyPr>
          <a:lstStyle/>
          <a:p>
            <a:pPr algn="ctr">
              <a:lnSpc>
                <a:spcPts val="4759"/>
              </a:lnSpc>
            </a:pPr>
            <a:r>
              <a:rPr lang="en-US" sz="3399">
                <a:solidFill>
                  <a:srgbClr val="5A798F"/>
                </a:solidFill>
                <a:latin typeface="Canva Sans"/>
              </a:rPr>
              <a:t>['RestingBP', 'Cholesterol', 'MaxHR', 'Oldpeak']</a:t>
            </a:r>
          </a:p>
          <a:p>
            <a:pPr algn="ctr">
              <a:lnSpc>
                <a:spcPts val="4759"/>
              </a:lnSpc>
            </a:pPr>
            <a:endParaRPr lang="en-US" sz="3399">
              <a:solidFill>
                <a:srgbClr val="5A798F"/>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sp>
        <p:nvSpPr>
          <p:cNvPr id="5" name="Freeform 5"/>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3312665" y="1022801"/>
            <a:ext cx="14470349" cy="1492763"/>
            <a:chOff x="0" y="0"/>
            <a:chExt cx="3939507" cy="406400"/>
          </a:xfrm>
        </p:grpSpPr>
        <p:sp>
          <p:nvSpPr>
            <p:cNvPr id="7" name="Freeform 7"/>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8" name="TextBox 8"/>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9" name="Freeform 9"/>
          <p:cNvSpPr/>
          <p:nvPr/>
        </p:nvSpPr>
        <p:spPr>
          <a:xfrm>
            <a:off x="15538959" y="5644425"/>
            <a:ext cx="2067777" cy="4866622"/>
          </a:xfrm>
          <a:custGeom>
            <a:avLst/>
            <a:gdLst/>
            <a:ahLst/>
            <a:cxnLst/>
            <a:rect l="l" t="t" r="r" b="b"/>
            <a:pathLst>
              <a:path w="2067777" h="4866622">
                <a:moveTo>
                  <a:pt x="0" y="0"/>
                </a:moveTo>
                <a:lnTo>
                  <a:pt x="2067777" y="0"/>
                </a:lnTo>
                <a:lnTo>
                  <a:pt x="2067777" y="4866622"/>
                </a:lnTo>
                <a:lnTo>
                  <a:pt x="0" y="48666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a:grpSpLocks noChangeAspect="1"/>
          </p:cNvGrpSpPr>
          <p:nvPr/>
        </p:nvGrpSpPr>
        <p:grpSpPr>
          <a:xfrm rot="-3490952">
            <a:off x="-2506889" y="5777821"/>
            <a:ext cx="6118046" cy="8312563"/>
            <a:chOff x="0" y="0"/>
            <a:chExt cx="3364992" cy="4572000"/>
          </a:xfrm>
        </p:grpSpPr>
        <p:sp>
          <p:nvSpPr>
            <p:cNvPr id="11" name="Freeform 11"/>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12" name="Freeform 12"/>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6"/>
              <a:stretch>
                <a:fillRect l="-48" r="-48"/>
              </a:stretch>
            </a:blipFill>
          </p:spPr>
          <p:txBody>
            <a:bodyPr/>
            <a:lstStyle/>
            <a:p>
              <a:endParaRPr lang="en-US"/>
            </a:p>
          </p:txBody>
        </p:sp>
      </p:grpSp>
      <p:sp>
        <p:nvSpPr>
          <p:cNvPr id="13" name="Freeform 13"/>
          <p:cNvSpPr/>
          <p:nvPr/>
        </p:nvSpPr>
        <p:spPr>
          <a:xfrm>
            <a:off x="7767794" y="8019028"/>
            <a:ext cx="1376206" cy="1412152"/>
          </a:xfrm>
          <a:custGeom>
            <a:avLst/>
            <a:gdLst/>
            <a:ahLst/>
            <a:cxnLst/>
            <a:rect l="l" t="t" r="r" b="b"/>
            <a:pathLst>
              <a:path w="1376206" h="1412152">
                <a:moveTo>
                  <a:pt x="0" y="0"/>
                </a:moveTo>
                <a:lnTo>
                  <a:pt x="1376206" y="0"/>
                </a:lnTo>
                <a:lnTo>
                  <a:pt x="1376206" y="1412152"/>
                </a:lnTo>
                <a:lnTo>
                  <a:pt x="0" y="1412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0316408" y="7883828"/>
            <a:ext cx="1682552" cy="1682552"/>
          </a:xfrm>
          <a:custGeom>
            <a:avLst/>
            <a:gdLst/>
            <a:ahLst/>
            <a:cxnLst/>
            <a:rect l="l" t="t" r="r" b="b"/>
            <a:pathLst>
              <a:path w="1682552" h="1682552">
                <a:moveTo>
                  <a:pt x="0" y="0"/>
                </a:moveTo>
                <a:lnTo>
                  <a:pt x="1682552" y="0"/>
                </a:lnTo>
                <a:lnTo>
                  <a:pt x="1682552" y="1682552"/>
                </a:lnTo>
                <a:lnTo>
                  <a:pt x="0" y="16825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TextBox 15"/>
          <p:cNvSpPr txBox="1"/>
          <p:nvPr/>
        </p:nvSpPr>
        <p:spPr>
          <a:xfrm>
            <a:off x="2545123" y="4749060"/>
            <a:ext cx="5750275" cy="609600"/>
          </a:xfrm>
          <a:prstGeom prst="rect">
            <a:avLst/>
          </a:prstGeom>
        </p:spPr>
        <p:txBody>
          <a:bodyPr lIns="0" tIns="0" rIns="0" bIns="0" rtlCol="0" anchor="t">
            <a:spAutoFit/>
          </a:bodyPr>
          <a:lstStyle/>
          <a:p>
            <a:pPr algn="l">
              <a:lnSpc>
                <a:spcPts val="5250"/>
              </a:lnSpc>
            </a:pPr>
            <a:endParaRPr/>
          </a:p>
        </p:txBody>
      </p:sp>
      <p:sp>
        <p:nvSpPr>
          <p:cNvPr id="16" name="TextBox 16"/>
          <p:cNvSpPr txBox="1"/>
          <p:nvPr/>
        </p:nvSpPr>
        <p:spPr>
          <a:xfrm>
            <a:off x="1584546" y="3372483"/>
            <a:ext cx="14148604" cy="4511345"/>
          </a:xfrm>
          <a:prstGeom prst="rect">
            <a:avLst/>
          </a:prstGeom>
        </p:spPr>
        <p:txBody>
          <a:bodyPr lIns="0" tIns="0" rIns="0" bIns="0" rtlCol="0" anchor="t">
            <a:spAutoFit/>
          </a:bodyPr>
          <a:lstStyle/>
          <a:p>
            <a:pPr marL="697938" lvl="1" indent="-348969" algn="just">
              <a:lnSpc>
                <a:spcPts val="4525"/>
              </a:lnSpc>
              <a:buFont typeface="Arial"/>
              <a:buChar char="•"/>
            </a:pPr>
            <a:r>
              <a:rPr lang="en-US" sz="3232">
                <a:solidFill>
                  <a:srgbClr val="5A798F"/>
                </a:solidFill>
                <a:latin typeface="Canva Sans"/>
              </a:rPr>
              <a:t>Continuous age values were transformed into specific intervals.</a:t>
            </a:r>
          </a:p>
          <a:p>
            <a:pPr marL="697938" lvl="1" indent="-348969" algn="just">
              <a:lnSpc>
                <a:spcPts val="4525"/>
              </a:lnSpc>
              <a:buFont typeface="Arial"/>
              <a:buChar char="•"/>
            </a:pPr>
            <a:r>
              <a:rPr lang="en-US" sz="3232">
                <a:solidFill>
                  <a:srgbClr val="5A798F"/>
                </a:solidFill>
                <a:latin typeface="Canva Sans"/>
              </a:rPr>
              <a:t>The purpose was to simplify analysis by dividing ages into three meaningful groups: (28, 44], (45, 59], and (60 and above].</a:t>
            </a:r>
          </a:p>
          <a:p>
            <a:pPr marL="697938" lvl="1" indent="-348969" algn="just">
              <a:lnSpc>
                <a:spcPts val="4525"/>
              </a:lnSpc>
              <a:buFont typeface="Arial"/>
              <a:buChar char="•"/>
            </a:pPr>
            <a:r>
              <a:rPr lang="en-US" sz="3232">
                <a:solidFill>
                  <a:srgbClr val="5A798F"/>
                </a:solidFill>
                <a:latin typeface="Canva Sans"/>
              </a:rPr>
              <a:t>This categorization provided a clearer framework for understanding age distributions.</a:t>
            </a:r>
          </a:p>
          <a:p>
            <a:pPr marL="697938" lvl="1" indent="-348969" algn="just">
              <a:lnSpc>
                <a:spcPts val="4525"/>
              </a:lnSpc>
              <a:buFont typeface="Arial"/>
              <a:buChar char="•"/>
            </a:pPr>
            <a:r>
              <a:rPr lang="en-US" sz="3232">
                <a:solidFill>
                  <a:srgbClr val="5A798F"/>
                </a:solidFill>
                <a:latin typeface="Canva Sans"/>
              </a:rPr>
              <a:t>It helped to evaluate how different age groups might impact our analyses.</a:t>
            </a:r>
          </a:p>
          <a:p>
            <a:pPr algn="just">
              <a:lnSpc>
                <a:spcPts val="4525"/>
              </a:lnSpc>
            </a:pPr>
            <a:endParaRPr lang="en-US" sz="3232">
              <a:solidFill>
                <a:srgbClr val="5A798F"/>
              </a:solidFill>
              <a:latin typeface="Canva Sans"/>
            </a:endParaRPr>
          </a:p>
        </p:txBody>
      </p:sp>
      <p:sp>
        <p:nvSpPr>
          <p:cNvPr id="17" name="TextBox 17"/>
          <p:cNvSpPr txBox="1"/>
          <p:nvPr/>
        </p:nvSpPr>
        <p:spPr>
          <a:xfrm>
            <a:off x="1980254" y="1353597"/>
            <a:ext cx="9436163"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Discretization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4437931">
            <a:off x="14807764" y="6118093"/>
            <a:ext cx="4903071" cy="3369747"/>
          </a:xfrm>
          <a:custGeom>
            <a:avLst/>
            <a:gdLst/>
            <a:ahLst/>
            <a:cxnLst/>
            <a:rect l="l" t="t" r="r" b="b"/>
            <a:pathLst>
              <a:path w="4903071" h="3369747">
                <a:moveTo>
                  <a:pt x="0" y="0"/>
                </a:moveTo>
                <a:lnTo>
                  <a:pt x="4903072" y="0"/>
                </a:lnTo>
                <a:lnTo>
                  <a:pt x="4903072" y="3369747"/>
                </a:lnTo>
                <a:lnTo>
                  <a:pt x="0" y="3369747"/>
                </a:lnTo>
                <a:lnTo>
                  <a:pt x="0" y="0"/>
                </a:lnTo>
                <a:close/>
              </a:path>
            </a:pathLst>
          </a:custGeom>
          <a:blipFill>
            <a:blip r:embed="rId5">
              <a:alphaModFix amt="73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9686691"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 mining task</a:t>
            </a:r>
          </a:p>
        </p:txBody>
      </p:sp>
      <p:sp>
        <p:nvSpPr>
          <p:cNvPr id="14" name="TextBox 14"/>
          <p:cNvSpPr txBox="1"/>
          <p:nvPr/>
        </p:nvSpPr>
        <p:spPr>
          <a:xfrm>
            <a:off x="343674" y="3030948"/>
            <a:ext cx="16326743" cy="1030048"/>
          </a:xfrm>
          <a:prstGeom prst="rect">
            <a:avLst/>
          </a:prstGeom>
        </p:spPr>
        <p:txBody>
          <a:bodyPr lIns="0" tIns="0" rIns="0" bIns="0" rtlCol="0" anchor="t">
            <a:spAutoFit/>
          </a:bodyPr>
          <a:lstStyle/>
          <a:p>
            <a:pPr algn="l">
              <a:lnSpc>
                <a:spcPts val="4125"/>
              </a:lnSpc>
              <a:spcBef>
                <a:spcPct val="0"/>
              </a:spcBef>
            </a:pPr>
            <a:r>
              <a:rPr lang="en-US" sz="2946">
                <a:solidFill>
                  <a:srgbClr val="5A798F"/>
                </a:solidFill>
                <a:latin typeface="Canva Sans"/>
              </a:rPr>
              <a:t>In our project, we applied two data mining tasks to predict the likelihood of having heart disease.</a:t>
            </a:r>
          </a:p>
        </p:txBody>
      </p:sp>
      <p:sp>
        <p:nvSpPr>
          <p:cNvPr id="15" name="Freeform 15"/>
          <p:cNvSpPr/>
          <p:nvPr/>
        </p:nvSpPr>
        <p:spPr>
          <a:xfrm>
            <a:off x="4686387" y="4060996"/>
            <a:ext cx="4004388" cy="3999382"/>
          </a:xfrm>
          <a:custGeom>
            <a:avLst/>
            <a:gdLst/>
            <a:ahLst/>
            <a:cxnLst/>
            <a:rect l="l" t="t" r="r" b="b"/>
            <a:pathLst>
              <a:path w="4004388" h="3999382">
                <a:moveTo>
                  <a:pt x="0" y="0"/>
                </a:moveTo>
                <a:lnTo>
                  <a:pt x="4004388" y="0"/>
                </a:lnTo>
                <a:lnTo>
                  <a:pt x="4004388" y="3999382"/>
                </a:lnTo>
                <a:lnTo>
                  <a:pt x="0" y="3999382"/>
                </a:lnTo>
                <a:lnTo>
                  <a:pt x="0" y="0"/>
                </a:lnTo>
                <a:close/>
              </a:path>
            </a:pathLst>
          </a:custGeom>
          <a:blipFill>
            <a:blip r:embed="rId7"/>
            <a:stretch>
              <a:fillRect/>
            </a:stretch>
          </a:blipFill>
        </p:spPr>
        <p:txBody>
          <a:bodyPr/>
          <a:lstStyle/>
          <a:p>
            <a:endParaRPr lang="en-US"/>
          </a:p>
        </p:txBody>
      </p:sp>
      <p:sp>
        <p:nvSpPr>
          <p:cNvPr id="16" name="TextBox 16"/>
          <p:cNvSpPr txBox="1"/>
          <p:nvPr/>
        </p:nvSpPr>
        <p:spPr>
          <a:xfrm>
            <a:off x="5401178" y="6278594"/>
            <a:ext cx="2574806" cy="456643"/>
          </a:xfrm>
          <a:prstGeom prst="rect">
            <a:avLst/>
          </a:prstGeom>
        </p:spPr>
        <p:txBody>
          <a:bodyPr lIns="0" tIns="0" rIns="0" bIns="0" rtlCol="0" anchor="t">
            <a:spAutoFit/>
          </a:bodyPr>
          <a:lstStyle/>
          <a:p>
            <a:pPr algn="ctr">
              <a:lnSpc>
                <a:spcPts val="3705"/>
              </a:lnSpc>
              <a:spcBef>
                <a:spcPct val="0"/>
              </a:spcBef>
            </a:pPr>
            <a:r>
              <a:rPr lang="en-US" sz="2646">
                <a:solidFill>
                  <a:srgbClr val="5A798F"/>
                </a:solidFill>
                <a:latin typeface="Canva Sans"/>
              </a:rPr>
              <a:t>(Classification)</a:t>
            </a:r>
          </a:p>
        </p:txBody>
      </p:sp>
      <p:sp>
        <p:nvSpPr>
          <p:cNvPr id="17" name="Freeform 17"/>
          <p:cNvSpPr/>
          <p:nvPr/>
        </p:nvSpPr>
        <p:spPr>
          <a:xfrm>
            <a:off x="10129014" y="4060996"/>
            <a:ext cx="4004388" cy="3999382"/>
          </a:xfrm>
          <a:custGeom>
            <a:avLst/>
            <a:gdLst/>
            <a:ahLst/>
            <a:cxnLst/>
            <a:rect l="l" t="t" r="r" b="b"/>
            <a:pathLst>
              <a:path w="4004388" h="3999382">
                <a:moveTo>
                  <a:pt x="0" y="0"/>
                </a:moveTo>
                <a:lnTo>
                  <a:pt x="4004388" y="0"/>
                </a:lnTo>
                <a:lnTo>
                  <a:pt x="4004388" y="3999382"/>
                </a:lnTo>
                <a:lnTo>
                  <a:pt x="0" y="3999382"/>
                </a:lnTo>
                <a:lnTo>
                  <a:pt x="0" y="0"/>
                </a:lnTo>
                <a:close/>
              </a:path>
            </a:pathLst>
          </a:custGeom>
          <a:blipFill>
            <a:blip r:embed="rId7"/>
            <a:stretch>
              <a:fillRect/>
            </a:stretch>
          </a:blipFill>
        </p:spPr>
        <p:txBody>
          <a:bodyPr/>
          <a:lstStyle/>
          <a:p>
            <a:endParaRPr lang="en-US"/>
          </a:p>
        </p:txBody>
      </p:sp>
      <p:sp>
        <p:nvSpPr>
          <p:cNvPr id="18" name="TextBox 18"/>
          <p:cNvSpPr txBox="1"/>
          <p:nvPr/>
        </p:nvSpPr>
        <p:spPr>
          <a:xfrm>
            <a:off x="10964500" y="6278594"/>
            <a:ext cx="2574806" cy="456643"/>
          </a:xfrm>
          <a:prstGeom prst="rect">
            <a:avLst/>
          </a:prstGeom>
        </p:spPr>
        <p:txBody>
          <a:bodyPr lIns="0" tIns="0" rIns="0" bIns="0" rtlCol="0" anchor="t">
            <a:spAutoFit/>
          </a:bodyPr>
          <a:lstStyle/>
          <a:p>
            <a:pPr algn="ctr">
              <a:lnSpc>
                <a:spcPts val="3705"/>
              </a:lnSpc>
              <a:spcBef>
                <a:spcPct val="0"/>
              </a:spcBef>
            </a:pPr>
            <a:r>
              <a:rPr lang="en-US" sz="2646">
                <a:solidFill>
                  <a:srgbClr val="5A798F"/>
                </a:solidFill>
                <a:latin typeface="Canva Sans"/>
              </a:rPr>
              <a:t>(Clustring)</a:t>
            </a:r>
          </a:p>
        </p:txBody>
      </p:sp>
      <p:sp>
        <p:nvSpPr>
          <p:cNvPr id="19" name="TextBox 19"/>
          <p:cNvSpPr txBox="1"/>
          <p:nvPr/>
        </p:nvSpPr>
        <p:spPr>
          <a:xfrm>
            <a:off x="5135647" y="5056277"/>
            <a:ext cx="3105867" cy="923368"/>
          </a:xfrm>
          <a:prstGeom prst="rect">
            <a:avLst/>
          </a:prstGeom>
        </p:spPr>
        <p:txBody>
          <a:bodyPr lIns="0" tIns="0" rIns="0" bIns="0" rtlCol="0" anchor="t">
            <a:spAutoFit/>
          </a:bodyPr>
          <a:lstStyle/>
          <a:p>
            <a:pPr algn="ctr">
              <a:lnSpc>
                <a:spcPts val="3705"/>
              </a:lnSpc>
            </a:pPr>
            <a:r>
              <a:rPr lang="en-US" sz="2646">
                <a:solidFill>
                  <a:srgbClr val="5A798F"/>
                </a:solidFill>
                <a:latin typeface="Canva Sans"/>
              </a:rPr>
              <a:t>Supervised</a:t>
            </a:r>
          </a:p>
          <a:p>
            <a:pPr algn="ctr">
              <a:lnSpc>
                <a:spcPts val="3705"/>
              </a:lnSpc>
              <a:spcBef>
                <a:spcPct val="0"/>
              </a:spcBef>
            </a:pPr>
            <a:r>
              <a:rPr lang="en-US" sz="2646">
                <a:solidFill>
                  <a:srgbClr val="5A798F"/>
                </a:solidFill>
                <a:latin typeface="Canva Sans"/>
              </a:rPr>
              <a:t>learning</a:t>
            </a:r>
          </a:p>
        </p:txBody>
      </p:sp>
      <p:sp>
        <p:nvSpPr>
          <p:cNvPr id="20" name="TextBox 20"/>
          <p:cNvSpPr txBox="1"/>
          <p:nvPr/>
        </p:nvSpPr>
        <p:spPr>
          <a:xfrm>
            <a:off x="10698969" y="5137319"/>
            <a:ext cx="3105867" cy="923368"/>
          </a:xfrm>
          <a:prstGeom prst="rect">
            <a:avLst/>
          </a:prstGeom>
        </p:spPr>
        <p:txBody>
          <a:bodyPr lIns="0" tIns="0" rIns="0" bIns="0" rtlCol="0" anchor="t">
            <a:spAutoFit/>
          </a:bodyPr>
          <a:lstStyle/>
          <a:p>
            <a:pPr algn="ctr">
              <a:lnSpc>
                <a:spcPts val="3705"/>
              </a:lnSpc>
            </a:pPr>
            <a:r>
              <a:rPr lang="en-US" sz="2646">
                <a:solidFill>
                  <a:srgbClr val="5A798F"/>
                </a:solidFill>
                <a:latin typeface="Canva Sans"/>
              </a:rPr>
              <a:t>Unsupervised</a:t>
            </a:r>
          </a:p>
          <a:p>
            <a:pPr algn="ctr">
              <a:lnSpc>
                <a:spcPts val="3705"/>
              </a:lnSpc>
              <a:spcBef>
                <a:spcPct val="0"/>
              </a:spcBef>
            </a:pPr>
            <a:r>
              <a:rPr lang="en-US" sz="2646">
                <a:solidFill>
                  <a:srgbClr val="5A798F"/>
                </a:solidFill>
                <a:latin typeface="Canva Sans"/>
              </a:rPr>
              <a:t>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flipH="1">
            <a:off x="14646979" y="4867881"/>
            <a:ext cx="2612321" cy="5665684"/>
          </a:xfrm>
          <a:custGeom>
            <a:avLst/>
            <a:gdLst/>
            <a:ahLst/>
            <a:cxnLst/>
            <a:rect l="l" t="t" r="r" b="b"/>
            <a:pathLst>
              <a:path w="2612321" h="5665684">
                <a:moveTo>
                  <a:pt x="2612321" y="0"/>
                </a:moveTo>
                <a:lnTo>
                  <a:pt x="0" y="0"/>
                </a:lnTo>
                <a:lnTo>
                  <a:pt x="0" y="5665684"/>
                </a:lnTo>
                <a:lnTo>
                  <a:pt x="2612321" y="5665684"/>
                </a:lnTo>
                <a:lnTo>
                  <a:pt x="2612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Classification</a:t>
            </a:r>
          </a:p>
        </p:txBody>
      </p:sp>
      <p:sp>
        <p:nvSpPr>
          <p:cNvPr id="14" name="TextBox 14"/>
          <p:cNvSpPr txBox="1"/>
          <p:nvPr/>
        </p:nvSpPr>
        <p:spPr>
          <a:xfrm>
            <a:off x="0" y="3477788"/>
            <a:ext cx="18288000" cy="1553923"/>
          </a:xfrm>
          <a:prstGeom prst="rect">
            <a:avLst/>
          </a:prstGeom>
        </p:spPr>
        <p:txBody>
          <a:bodyPr lIns="0" tIns="0" rIns="0" bIns="0" rtlCol="0" anchor="t">
            <a:spAutoFit/>
          </a:bodyPr>
          <a:lstStyle/>
          <a:p>
            <a:pPr algn="l">
              <a:lnSpc>
                <a:spcPts val="4125"/>
              </a:lnSpc>
              <a:spcBef>
                <a:spcPct val="0"/>
              </a:spcBef>
            </a:pPr>
            <a:r>
              <a:rPr lang="en-US" sz="2946">
                <a:solidFill>
                  <a:srgbClr val="5A798F"/>
                </a:solidFill>
                <a:latin typeface="Canva Sans"/>
              </a:rPr>
              <a:t>classification is supervised learning, in our project we trained our model to predict the class label (Heart Disease) based on other attributes, and we used a decision tree which is  a recursive algorithm generates a tree where leaf nodes representing the final decision.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flipH="1">
            <a:off x="14646979" y="4867881"/>
            <a:ext cx="2612321" cy="5665684"/>
          </a:xfrm>
          <a:custGeom>
            <a:avLst/>
            <a:gdLst/>
            <a:ahLst/>
            <a:cxnLst/>
            <a:rect l="l" t="t" r="r" b="b"/>
            <a:pathLst>
              <a:path w="2612321" h="5665684">
                <a:moveTo>
                  <a:pt x="2612321" y="0"/>
                </a:moveTo>
                <a:lnTo>
                  <a:pt x="0" y="0"/>
                </a:lnTo>
                <a:lnTo>
                  <a:pt x="0" y="5665684"/>
                </a:lnTo>
                <a:lnTo>
                  <a:pt x="2612321" y="5665684"/>
                </a:lnTo>
                <a:lnTo>
                  <a:pt x="2612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Classification</a:t>
            </a:r>
          </a:p>
        </p:txBody>
      </p:sp>
      <p:sp>
        <p:nvSpPr>
          <p:cNvPr id="14" name="TextBox 14"/>
          <p:cNvSpPr txBox="1"/>
          <p:nvPr/>
        </p:nvSpPr>
        <p:spPr>
          <a:xfrm>
            <a:off x="0" y="3477788"/>
            <a:ext cx="18288000" cy="1553923"/>
          </a:xfrm>
          <a:prstGeom prst="rect">
            <a:avLst/>
          </a:prstGeom>
        </p:spPr>
        <p:txBody>
          <a:bodyPr lIns="0" tIns="0" rIns="0" bIns="0" rtlCol="0" anchor="t">
            <a:spAutoFit/>
          </a:bodyPr>
          <a:lstStyle/>
          <a:p>
            <a:pPr algn="l">
              <a:lnSpc>
                <a:spcPts val="4125"/>
              </a:lnSpc>
            </a:pPr>
            <a:r>
              <a:rPr lang="en-US" sz="2946">
                <a:solidFill>
                  <a:srgbClr val="5A798F"/>
                </a:solidFill>
                <a:latin typeface="Canva Sans"/>
              </a:rPr>
              <a:t>We divide our data set in to Training set and tasting set and we try Tree different partition size and two attributes selection which is information gain and Gini index.</a:t>
            </a:r>
          </a:p>
          <a:p>
            <a:pPr algn="l">
              <a:lnSpc>
                <a:spcPts val="4125"/>
              </a:lnSpc>
              <a:spcBef>
                <a:spcPct val="0"/>
              </a:spcBef>
            </a:pPr>
            <a:endParaRPr lang="en-US" sz="2946">
              <a:solidFill>
                <a:srgbClr val="5A798F"/>
              </a:solidFill>
              <a:latin typeface="Canva Sans"/>
            </a:endParaRPr>
          </a:p>
        </p:txBody>
      </p:sp>
      <p:sp>
        <p:nvSpPr>
          <p:cNvPr id="15" name="TextBox 15"/>
          <p:cNvSpPr txBox="1"/>
          <p:nvPr/>
        </p:nvSpPr>
        <p:spPr>
          <a:xfrm>
            <a:off x="0" y="4974561"/>
            <a:ext cx="3131939" cy="506173"/>
          </a:xfrm>
          <a:prstGeom prst="rect">
            <a:avLst/>
          </a:prstGeom>
        </p:spPr>
        <p:txBody>
          <a:bodyPr lIns="0" tIns="0" rIns="0" bIns="0" rtlCol="0" anchor="t">
            <a:spAutoFit/>
          </a:bodyPr>
          <a:lstStyle/>
          <a:p>
            <a:pPr algn="l">
              <a:lnSpc>
                <a:spcPts val="4125"/>
              </a:lnSpc>
              <a:spcBef>
                <a:spcPct val="0"/>
              </a:spcBef>
            </a:pPr>
            <a:r>
              <a:rPr lang="en-US" sz="2946">
                <a:solidFill>
                  <a:srgbClr val="5A798F"/>
                </a:solidFill>
                <a:latin typeface="Canva Sans"/>
              </a:rPr>
              <a:t>the pattition size:</a:t>
            </a:r>
          </a:p>
        </p:txBody>
      </p:sp>
      <p:sp>
        <p:nvSpPr>
          <p:cNvPr id="16" name="Freeform 16"/>
          <p:cNvSpPr/>
          <p:nvPr/>
        </p:nvSpPr>
        <p:spPr>
          <a:xfrm>
            <a:off x="2731803" y="6099859"/>
            <a:ext cx="2964819" cy="2961113"/>
          </a:xfrm>
          <a:custGeom>
            <a:avLst/>
            <a:gdLst/>
            <a:ahLst/>
            <a:cxnLst/>
            <a:rect l="l" t="t" r="r" b="b"/>
            <a:pathLst>
              <a:path w="2964819" h="2961113">
                <a:moveTo>
                  <a:pt x="0" y="0"/>
                </a:moveTo>
                <a:lnTo>
                  <a:pt x="2964819" y="0"/>
                </a:lnTo>
                <a:lnTo>
                  <a:pt x="2964819" y="2961113"/>
                </a:lnTo>
                <a:lnTo>
                  <a:pt x="0" y="2961113"/>
                </a:lnTo>
                <a:lnTo>
                  <a:pt x="0" y="0"/>
                </a:lnTo>
                <a:close/>
              </a:path>
            </a:pathLst>
          </a:custGeom>
          <a:blipFill>
            <a:blip r:embed="rId7"/>
            <a:stretch>
              <a:fillRect/>
            </a:stretch>
          </a:blipFill>
        </p:spPr>
        <p:txBody>
          <a:bodyPr/>
          <a:lstStyle/>
          <a:p>
            <a:endParaRPr lang="en-US"/>
          </a:p>
        </p:txBody>
      </p:sp>
      <p:sp>
        <p:nvSpPr>
          <p:cNvPr id="17" name="Freeform 17"/>
          <p:cNvSpPr/>
          <p:nvPr/>
        </p:nvSpPr>
        <p:spPr>
          <a:xfrm>
            <a:off x="6969532" y="6099859"/>
            <a:ext cx="2964819" cy="2961113"/>
          </a:xfrm>
          <a:custGeom>
            <a:avLst/>
            <a:gdLst/>
            <a:ahLst/>
            <a:cxnLst/>
            <a:rect l="l" t="t" r="r" b="b"/>
            <a:pathLst>
              <a:path w="2964819" h="2961113">
                <a:moveTo>
                  <a:pt x="0" y="0"/>
                </a:moveTo>
                <a:lnTo>
                  <a:pt x="2964818" y="0"/>
                </a:lnTo>
                <a:lnTo>
                  <a:pt x="2964818" y="2961113"/>
                </a:lnTo>
                <a:lnTo>
                  <a:pt x="0" y="2961113"/>
                </a:lnTo>
                <a:lnTo>
                  <a:pt x="0" y="0"/>
                </a:lnTo>
                <a:close/>
              </a:path>
            </a:pathLst>
          </a:custGeom>
          <a:blipFill>
            <a:blip r:embed="rId7"/>
            <a:stretch>
              <a:fillRect/>
            </a:stretch>
          </a:blipFill>
        </p:spPr>
        <p:txBody>
          <a:bodyPr/>
          <a:lstStyle/>
          <a:p>
            <a:endParaRPr lang="en-US"/>
          </a:p>
        </p:txBody>
      </p:sp>
      <p:sp>
        <p:nvSpPr>
          <p:cNvPr id="18" name="Freeform 18"/>
          <p:cNvSpPr/>
          <p:nvPr/>
        </p:nvSpPr>
        <p:spPr>
          <a:xfrm>
            <a:off x="11207260" y="6099859"/>
            <a:ext cx="2964819" cy="2961113"/>
          </a:xfrm>
          <a:custGeom>
            <a:avLst/>
            <a:gdLst/>
            <a:ahLst/>
            <a:cxnLst/>
            <a:rect l="l" t="t" r="r" b="b"/>
            <a:pathLst>
              <a:path w="2964819" h="2961113">
                <a:moveTo>
                  <a:pt x="0" y="0"/>
                </a:moveTo>
                <a:lnTo>
                  <a:pt x="2964819" y="0"/>
                </a:lnTo>
                <a:lnTo>
                  <a:pt x="2964819" y="2961113"/>
                </a:lnTo>
                <a:lnTo>
                  <a:pt x="0" y="2961113"/>
                </a:lnTo>
                <a:lnTo>
                  <a:pt x="0" y="0"/>
                </a:lnTo>
                <a:close/>
              </a:path>
            </a:pathLst>
          </a:custGeom>
          <a:blipFill>
            <a:blip r:embed="rId7"/>
            <a:stretch>
              <a:fillRect/>
            </a:stretch>
          </a:blipFill>
        </p:spPr>
        <p:txBody>
          <a:bodyPr/>
          <a:lstStyle/>
          <a:p>
            <a:endParaRPr lang="en-US"/>
          </a:p>
        </p:txBody>
      </p:sp>
      <p:sp>
        <p:nvSpPr>
          <p:cNvPr id="19" name="TextBox 19"/>
          <p:cNvSpPr txBox="1"/>
          <p:nvPr/>
        </p:nvSpPr>
        <p:spPr>
          <a:xfrm>
            <a:off x="2731803" y="7090157"/>
            <a:ext cx="2964819" cy="923368"/>
          </a:xfrm>
          <a:prstGeom prst="rect">
            <a:avLst/>
          </a:prstGeom>
        </p:spPr>
        <p:txBody>
          <a:bodyPr lIns="0" tIns="0" rIns="0" bIns="0" rtlCol="0" anchor="t">
            <a:spAutoFit/>
          </a:bodyPr>
          <a:lstStyle/>
          <a:p>
            <a:pPr algn="ctr">
              <a:lnSpc>
                <a:spcPts val="3705"/>
              </a:lnSpc>
              <a:spcBef>
                <a:spcPct val="0"/>
              </a:spcBef>
            </a:pPr>
            <a:r>
              <a:rPr lang="en-US" sz="2646">
                <a:solidFill>
                  <a:srgbClr val="5A798F"/>
                </a:solidFill>
                <a:latin typeface="Canva Sans"/>
              </a:rPr>
              <a:t>90% training set</a:t>
            </a:r>
          </a:p>
          <a:p>
            <a:pPr algn="ctr">
              <a:lnSpc>
                <a:spcPts val="3705"/>
              </a:lnSpc>
              <a:spcBef>
                <a:spcPct val="0"/>
              </a:spcBef>
            </a:pPr>
            <a:r>
              <a:rPr lang="en-US" sz="2646">
                <a:solidFill>
                  <a:srgbClr val="5A798F"/>
                </a:solidFill>
                <a:latin typeface="Canva Sans"/>
              </a:rPr>
              <a:t>10% testing set</a:t>
            </a:r>
          </a:p>
        </p:txBody>
      </p:sp>
      <p:sp>
        <p:nvSpPr>
          <p:cNvPr id="20" name="TextBox 20"/>
          <p:cNvSpPr txBox="1"/>
          <p:nvPr/>
        </p:nvSpPr>
        <p:spPr>
          <a:xfrm>
            <a:off x="6969532" y="7090157"/>
            <a:ext cx="2964819" cy="923368"/>
          </a:xfrm>
          <a:prstGeom prst="rect">
            <a:avLst/>
          </a:prstGeom>
        </p:spPr>
        <p:txBody>
          <a:bodyPr lIns="0" tIns="0" rIns="0" bIns="0" rtlCol="0" anchor="t">
            <a:spAutoFit/>
          </a:bodyPr>
          <a:lstStyle/>
          <a:p>
            <a:pPr algn="ctr">
              <a:lnSpc>
                <a:spcPts val="3705"/>
              </a:lnSpc>
              <a:spcBef>
                <a:spcPct val="0"/>
              </a:spcBef>
            </a:pPr>
            <a:r>
              <a:rPr lang="en-US" sz="2646">
                <a:solidFill>
                  <a:srgbClr val="5A798F"/>
                </a:solidFill>
                <a:latin typeface="Canva Sans"/>
              </a:rPr>
              <a:t>80% training set</a:t>
            </a:r>
          </a:p>
          <a:p>
            <a:pPr algn="ctr">
              <a:lnSpc>
                <a:spcPts val="3705"/>
              </a:lnSpc>
              <a:spcBef>
                <a:spcPct val="0"/>
              </a:spcBef>
            </a:pPr>
            <a:r>
              <a:rPr lang="en-US" sz="2646">
                <a:solidFill>
                  <a:srgbClr val="5A798F"/>
                </a:solidFill>
                <a:latin typeface="Canva Sans"/>
              </a:rPr>
              <a:t>20% testing set</a:t>
            </a:r>
          </a:p>
        </p:txBody>
      </p:sp>
      <p:sp>
        <p:nvSpPr>
          <p:cNvPr id="21" name="TextBox 21"/>
          <p:cNvSpPr txBox="1"/>
          <p:nvPr/>
        </p:nvSpPr>
        <p:spPr>
          <a:xfrm>
            <a:off x="11210700" y="7210464"/>
            <a:ext cx="2964819" cy="923368"/>
          </a:xfrm>
          <a:prstGeom prst="rect">
            <a:avLst/>
          </a:prstGeom>
        </p:spPr>
        <p:txBody>
          <a:bodyPr lIns="0" tIns="0" rIns="0" bIns="0" rtlCol="0" anchor="t">
            <a:spAutoFit/>
          </a:bodyPr>
          <a:lstStyle/>
          <a:p>
            <a:pPr algn="ctr">
              <a:lnSpc>
                <a:spcPts val="3705"/>
              </a:lnSpc>
              <a:spcBef>
                <a:spcPct val="0"/>
              </a:spcBef>
            </a:pPr>
            <a:r>
              <a:rPr lang="en-US" sz="2646">
                <a:solidFill>
                  <a:srgbClr val="5A798F"/>
                </a:solidFill>
                <a:latin typeface="Canva Sans"/>
              </a:rPr>
              <a:t>70% training set</a:t>
            </a:r>
          </a:p>
          <a:p>
            <a:pPr algn="ctr">
              <a:lnSpc>
                <a:spcPts val="3705"/>
              </a:lnSpc>
              <a:spcBef>
                <a:spcPct val="0"/>
              </a:spcBef>
            </a:pPr>
            <a:r>
              <a:rPr lang="en-US" sz="2646">
                <a:solidFill>
                  <a:srgbClr val="5A798F"/>
                </a:solidFill>
                <a:latin typeface="Canva Sans"/>
              </a:rPr>
              <a:t>30% testing set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701970" y="-5896757"/>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0"/>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265262"/>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flipH="1">
            <a:off x="14646979" y="4867881"/>
            <a:ext cx="2612321" cy="5665684"/>
          </a:xfrm>
          <a:custGeom>
            <a:avLst/>
            <a:gdLst/>
            <a:ahLst/>
            <a:cxnLst/>
            <a:rect l="l" t="t" r="r" b="b"/>
            <a:pathLst>
              <a:path w="2612321" h="5665684">
                <a:moveTo>
                  <a:pt x="2612321" y="0"/>
                </a:moveTo>
                <a:lnTo>
                  <a:pt x="0" y="0"/>
                </a:lnTo>
                <a:lnTo>
                  <a:pt x="0" y="5665684"/>
                </a:lnTo>
                <a:lnTo>
                  <a:pt x="2612321" y="5665684"/>
                </a:lnTo>
                <a:lnTo>
                  <a:pt x="2612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13" name="Table 13"/>
          <p:cNvGraphicFramePr>
            <a:graphicFrameLocks noGrp="1"/>
          </p:cNvGraphicFramePr>
          <p:nvPr/>
        </p:nvGraphicFramePr>
        <p:xfrm>
          <a:off x="3244361" y="3537595"/>
          <a:ext cx="12921762" cy="6068247"/>
        </p:xfrm>
        <a:graphic>
          <a:graphicData uri="http://schemas.openxmlformats.org/drawingml/2006/table">
            <a:tbl>
              <a:tblPr/>
              <a:tblGrid>
                <a:gridCol w="2761200">
                  <a:extLst>
                    <a:ext uri="{9D8B030D-6E8A-4147-A177-3AD203B41FA5}">
                      <a16:colId xmlns:a16="http://schemas.microsoft.com/office/drawing/2014/main" val="20000"/>
                    </a:ext>
                  </a:extLst>
                </a:gridCol>
                <a:gridCol w="1516798">
                  <a:extLst>
                    <a:ext uri="{9D8B030D-6E8A-4147-A177-3AD203B41FA5}">
                      <a16:colId xmlns:a16="http://schemas.microsoft.com/office/drawing/2014/main" val="20001"/>
                    </a:ext>
                  </a:extLst>
                </a:gridCol>
                <a:gridCol w="1598894">
                  <a:extLst>
                    <a:ext uri="{9D8B030D-6E8A-4147-A177-3AD203B41FA5}">
                      <a16:colId xmlns:a16="http://schemas.microsoft.com/office/drawing/2014/main" val="20002"/>
                    </a:ext>
                  </a:extLst>
                </a:gridCol>
                <a:gridCol w="1721127">
                  <a:extLst>
                    <a:ext uri="{9D8B030D-6E8A-4147-A177-3AD203B41FA5}">
                      <a16:colId xmlns:a16="http://schemas.microsoft.com/office/drawing/2014/main" val="20003"/>
                    </a:ext>
                  </a:extLst>
                </a:gridCol>
                <a:gridCol w="1774581">
                  <a:extLst>
                    <a:ext uri="{9D8B030D-6E8A-4147-A177-3AD203B41FA5}">
                      <a16:colId xmlns:a16="http://schemas.microsoft.com/office/drawing/2014/main" val="20004"/>
                    </a:ext>
                  </a:extLst>
                </a:gridCol>
                <a:gridCol w="1774581">
                  <a:extLst>
                    <a:ext uri="{9D8B030D-6E8A-4147-A177-3AD203B41FA5}">
                      <a16:colId xmlns:a16="http://schemas.microsoft.com/office/drawing/2014/main" val="20005"/>
                    </a:ext>
                  </a:extLst>
                </a:gridCol>
                <a:gridCol w="1774581">
                  <a:extLst>
                    <a:ext uri="{9D8B030D-6E8A-4147-A177-3AD203B41FA5}">
                      <a16:colId xmlns:a16="http://schemas.microsoft.com/office/drawing/2014/main" val="20006"/>
                    </a:ext>
                  </a:extLst>
                </a:gridCol>
              </a:tblGrid>
              <a:tr h="1204053">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gridSpan="2">
                  <a:txBody>
                    <a:bodyPr/>
                    <a:lstStyle/>
                    <a:p>
                      <a:pPr algn="ctr">
                        <a:lnSpc>
                          <a:spcPts val="202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hMerge="1">
                  <a:txBody>
                    <a:bodyPr/>
                    <a:lstStyle/>
                    <a:p>
                      <a:pPr algn="ctr">
                        <a:lnSpc>
                          <a:spcPts val="202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gridSpan="2">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hMerge="1">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gridSpan="2">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hMerge="1">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050354">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953460">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953460">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53460">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953460">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1885"/>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14" name="TextBox 14"/>
          <p:cNvSpPr txBox="1"/>
          <p:nvPr/>
        </p:nvSpPr>
        <p:spPr>
          <a:xfrm>
            <a:off x="1130444" y="592940"/>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Classification</a:t>
            </a:r>
          </a:p>
        </p:txBody>
      </p:sp>
      <p:grpSp>
        <p:nvGrpSpPr>
          <p:cNvPr id="15" name="Group 15"/>
          <p:cNvGrpSpPr/>
          <p:nvPr/>
        </p:nvGrpSpPr>
        <p:grpSpPr>
          <a:xfrm>
            <a:off x="3457345" y="3616845"/>
            <a:ext cx="12708778" cy="6317257"/>
            <a:chOff x="0" y="0"/>
            <a:chExt cx="16945037" cy="8423010"/>
          </a:xfrm>
        </p:grpSpPr>
        <p:sp>
          <p:nvSpPr>
            <p:cNvPr id="16" name="TextBox 16"/>
            <p:cNvSpPr txBox="1"/>
            <p:nvPr/>
          </p:nvSpPr>
          <p:spPr>
            <a:xfrm>
              <a:off x="130314" y="3166895"/>
              <a:ext cx="1909368"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Accuracy</a:t>
              </a:r>
            </a:p>
          </p:txBody>
        </p:sp>
        <p:sp>
          <p:nvSpPr>
            <p:cNvPr id="17" name="TextBox 17"/>
            <p:cNvSpPr txBox="1"/>
            <p:nvPr/>
          </p:nvSpPr>
          <p:spPr>
            <a:xfrm>
              <a:off x="130314" y="4613762"/>
              <a:ext cx="2154028"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Sensitivity</a:t>
              </a:r>
            </a:p>
          </p:txBody>
        </p:sp>
        <p:sp>
          <p:nvSpPr>
            <p:cNvPr id="18" name="TextBox 18"/>
            <p:cNvSpPr txBox="1"/>
            <p:nvPr/>
          </p:nvSpPr>
          <p:spPr>
            <a:xfrm>
              <a:off x="0" y="5804466"/>
              <a:ext cx="2169997"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Specificity</a:t>
              </a:r>
            </a:p>
          </p:txBody>
        </p:sp>
        <p:sp>
          <p:nvSpPr>
            <p:cNvPr id="19" name="TextBox 19"/>
            <p:cNvSpPr txBox="1"/>
            <p:nvPr/>
          </p:nvSpPr>
          <p:spPr>
            <a:xfrm>
              <a:off x="0" y="7269815"/>
              <a:ext cx="1899727"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Precision</a:t>
              </a:r>
            </a:p>
          </p:txBody>
        </p:sp>
        <p:sp>
          <p:nvSpPr>
            <p:cNvPr id="20" name="TextBox 20"/>
            <p:cNvSpPr txBox="1"/>
            <p:nvPr/>
          </p:nvSpPr>
          <p:spPr>
            <a:xfrm>
              <a:off x="3700166" y="1714522"/>
              <a:ext cx="806593"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Gini</a:t>
              </a:r>
            </a:p>
          </p:txBody>
        </p:sp>
        <p:sp>
          <p:nvSpPr>
            <p:cNvPr id="21" name="TextBox 21"/>
            <p:cNvSpPr txBox="1"/>
            <p:nvPr/>
          </p:nvSpPr>
          <p:spPr>
            <a:xfrm>
              <a:off x="8202108" y="1714522"/>
              <a:ext cx="806593"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Gini</a:t>
              </a:r>
            </a:p>
          </p:txBody>
        </p:sp>
        <p:sp>
          <p:nvSpPr>
            <p:cNvPr id="22" name="TextBox 22"/>
            <p:cNvSpPr txBox="1"/>
            <p:nvPr/>
          </p:nvSpPr>
          <p:spPr>
            <a:xfrm>
              <a:off x="13252861" y="1714522"/>
              <a:ext cx="806593" cy="562637"/>
            </a:xfrm>
            <a:prstGeom prst="rect">
              <a:avLst/>
            </a:prstGeom>
          </p:spPr>
          <p:txBody>
            <a:bodyPr lIns="0" tIns="0" rIns="0" bIns="0" rtlCol="0" anchor="t">
              <a:spAutoFit/>
            </a:bodyPr>
            <a:lstStyle/>
            <a:p>
              <a:pPr algn="ctr">
                <a:lnSpc>
                  <a:spcPts val="3516"/>
                </a:lnSpc>
                <a:spcBef>
                  <a:spcPct val="0"/>
                </a:spcBef>
              </a:pPr>
              <a:r>
                <a:rPr lang="en-US" sz="2511">
                  <a:solidFill>
                    <a:srgbClr val="2D3B44"/>
                  </a:solidFill>
                  <a:latin typeface="Canva Sans"/>
                </a:rPr>
                <a:t>Gini</a:t>
              </a:r>
            </a:p>
          </p:txBody>
        </p:sp>
        <p:sp>
          <p:nvSpPr>
            <p:cNvPr id="23" name="TextBox 23"/>
            <p:cNvSpPr txBox="1"/>
            <p:nvPr/>
          </p:nvSpPr>
          <p:spPr>
            <a:xfrm>
              <a:off x="6132749" y="1714522"/>
              <a:ext cx="443370"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IG</a:t>
              </a:r>
            </a:p>
          </p:txBody>
        </p:sp>
        <p:sp>
          <p:nvSpPr>
            <p:cNvPr id="24" name="TextBox 24"/>
            <p:cNvSpPr txBox="1"/>
            <p:nvPr/>
          </p:nvSpPr>
          <p:spPr>
            <a:xfrm>
              <a:off x="10770591" y="1714522"/>
              <a:ext cx="443370"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IG</a:t>
              </a:r>
            </a:p>
          </p:txBody>
        </p:sp>
        <p:sp>
          <p:nvSpPr>
            <p:cNvPr id="25" name="TextBox 25"/>
            <p:cNvSpPr txBox="1"/>
            <p:nvPr/>
          </p:nvSpPr>
          <p:spPr>
            <a:xfrm>
              <a:off x="15408434" y="1714522"/>
              <a:ext cx="443370"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IG</a:t>
              </a:r>
            </a:p>
          </p:txBody>
        </p:sp>
        <p:sp>
          <p:nvSpPr>
            <p:cNvPr id="26" name="TextBox 26"/>
            <p:cNvSpPr txBox="1"/>
            <p:nvPr/>
          </p:nvSpPr>
          <p:spPr>
            <a:xfrm>
              <a:off x="3180465" y="-57150"/>
              <a:ext cx="4173491" cy="2334309"/>
            </a:xfrm>
            <a:prstGeom prst="rect">
              <a:avLst/>
            </a:prstGeom>
          </p:spPr>
          <p:txBody>
            <a:bodyPr lIns="0" tIns="0" rIns="0" bIns="0" rtlCol="0" anchor="t">
              <a:spAutoFit/>
            </a:bodyPr>
            <a:lstStyle/>
            <a:p>
              <a:pPr algn="ctr">
                <a:lnSpc>
                  <a:spcPts val="3516"/>
                </a:lnSpc>
              </a:pPr>
              <a:r>
                <a:rPr lang="en-US" sz="2511">
                  <a:solidFill>
                    <a:srgbClr val="000000"/>
                  </a:solidFill>
                  <a:latin typeface="Canva Sans"/>
                </a:rPr>
                <a:t>90% training set 10% testing set</a:t>
              </a:r>
            </a:p>
            <a:p>
              <a:pPr algn="ctr" rtl="1">
                <a:lnSpc>
                  <a:spcPts val="3516"/>
                </a:lnSpc>
              </a:pPr>
              <a:endParaRPr lang="en-US" sz="2511">
                <a:solidFill>
                  <a:srgbClr val="000000"/>
                </a:solidFill>
                <a:latin typeface="Canva Sans"/>
              </a:endParaRPr>
            </a:p>
            <a:p>
              <a:pPr algn="ctr" rtl="1">
                <a:lnSpc>
                  <a:spcPts val="3516"/>
                </a:lnSpc>
                <a:spcBef>
                  <a:spcPct val="0"/>
                </a:spcBef>
              </a:pPr>
              <a:endParaRPr lang="en-US" sz="2511">
                <a:solidFill>
                  <a:srgbClr val="000000"/>
                </a:solidFill>
                <a:latin typeface="Canva Sans"/>
              </a:endParaRPr>
            </a:p>
          </p:txBody>
        </p:sp>
        <p:sp>
          <p:nvSpPr>
            <p:cNvPr id="27" name="TextBox 27"/>
            <p:cNvSpPr txBox="1"/>
            <p:nvPr/>
          </p:nvSpPr>
          <p:spPr>
            <a:xfrm>
              <a:off x="7827744" y="-57150"/>
              <a:ext cx="4173491" cy="2334309"/>
            </a:xfrm>
            <a:prstGeom prst="rect">
              <a:avLst/>
            </a:prstGeom>
          </p:spPr>
          <p:txBody>
            <a:bodyPr lIns="0" tIns="0" rIns="0" bIns="0" rtlCol="0" anchor="t">
              <a:spAutoFit/>
            </a:bodyPr>
            <a:lstStyle/>
            <a:p>
              <a:pPr algn="ctr">
                <a:lnSpc>
                  <a:spcPts val="3516"/>
                </a:lnSpc>
              </a:pPr>
              <a:r>
                <a:rPr lang="en-US" sz="2511">
                  <a:solidFill>
                    <a:srgbClr val="000000"/>
                  </a:solidFill>
                  <a:latin typeface="Canva Sans"/>
                </a:rPr>
                <a:t>70% training set 30% testing set</a:t>
              </a:r>
            </a:p>
            <a:p>
              <a:pPr algn="ctr" rtl="1">
                <a:lnSpc>
                  <a:spcPts val="3516"/>
                </a:lnSpc>
              </a:pPr>
              <a:endParaRPr lang="en-US" sz="2511">
                <a:solidFill>
                  <a:srgbClr val="000000"/>
                </a:solidFill>
                <a:latin typeface="Canva Sans"/>
              </a:endParaRPr>
            </a:p>
            <a:p>
              <a:pPr algn="ctr" rtl="1">
                <a:lnSpc>
                  <a:spcPts val="3516"/>
                </a:lnSpc>
                <a:spcBef>
                  <a:spcPct val="0"/>
                </a:spcBef>
              </a:pPr>
              <a:endParaRPr lang="en-US" sz="2511">
                <a:solidFill>
                  <a:srgbClr val="000000"/>
                </a:solidFill>
                <a:latin typeface="Canva Sans"/>
              </a:endParaRPr>
            </a:p>
          </p:txBody>
        </p:sp>
        <p:sp>
          <p:nvSpPr>
            <p:cNvPr id="28" name="TextBox 28"/>
            <p:cNvSpPr txBox="1"/>
            <p:nvPr/>
          </p:nvSpPr>
          <p:spPr>
            <a:xfrm>
              <a:off x="12771546" y="-57150"/>
              <a:ext cx="4173491" cy="2334309"/>
            </a:xfrm>
            <a:prstGeom prst="rect">
              <a:avLst/>
            </a:prstGeom>
          </p:spPr>
          <p:txBody>
            <a:bodyPr lIns="0" tIns="0" rIns="0" bIns="0" rtlCol="0" anchor="t">
              <a:spAutoFit/>
            </a:bodyPr>
            <a:lstStyle/>
            <a:p>
              <a:pPr algn="ctr">
                <a:lnSpc>
                  <a:spcPts val="3516"/>
                </a:lnSpc>
              </a:pPr>
              <a:r>
                <a:rPr lang="en-US" sz="2511">
                  <a:solidFill>
                    <a:srgbClr val="000000"/>
                  </a:solidFill>
                  <a:latin typeface="Canva Sans"/>
                </a:rPr>
                <a:t>80% training set 20% testing set</a:t>
              </a:r>
            </a:p>
            <a:p>
              <a:pPr algn="ctr" rtl="1">
                <a:lnSpc>
                  <a:spcPts val="3516"/>
                </a:lnSpc>
              </a:pPr>
              <a:endParaRPr lang="en-US" sz="2511">
                <a:solidFill>
                  <a:srgbClr val="000000"/>
                </a:solidFill>
                <a:latin typeface="Canva Sans"/>
              </a:endParaRPr>
            </a:p>
            <a:p>
              <a:pPr algn="ctr" rtl="1">
                <a:lnSpc>
                  <a:spcPts val="3516"/>
                </a:lnSpc>
                <a:spcBef>
                  <a:spcPct val="0"/>
                </a:spcBef>
              </a:pPr>
              <a:endParaRPr lang="en-US" sz="2511">
                <a:solidFill>
                  <a:srgbClr val="000000"/>
                </a:solidFill>
                <a:latin typeface="Canva Sans"/>
              </a:endParaRPr>
            </a:p>
          </p:txBody>
        </p:sp>
        <p:sp>
          <p:nvSpPr>
            <p:cNvPr id="29" name="TextBox 29"/>
            <p:cNvSpPr txBox="1"/>
            <p:nvPr/>
          </p:nvSpPr>
          <p:spPr>
            <a:xfrm>
              <a:off x="3087295" y="3166895"/>
              <a:ext cx="2032335"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0.7848</a:t>
              </a:r>
            </a:p>
          </p:txBody>
        </p:sp>
        <p:sp>
          <p:nvSpPr>
            <p:cNvPr id="30" name="TextBox 30"/>
            <p:cNvSpPr txBox="1"/>
            <p:nvPr/>
          </p:nvSpPr>
          <p:spPr>
            <a:xfrm>
              <a:off x="2787225" y="4516035"/>
              <a:ext cx="2479985"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0.775</a:t>
              </a:r>
            </a:p>
          </p:txBody>
        </p:sp>
        <p:sp>
          <p:nvSpPr>
            <p:cNvPr id="31" name="TextBox 31"/>
            <p:cNvSpPr txBox="1"/>
            <p:nvPr/>
          </p:nvSpPr>
          <p:spPr>
            <a:xfrm>
              <a:off x="3399539" y="5865175"/>
              <a:ext cx="1407847"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0.7948</a:t>
              </a:r>
            </a:p>
          </p:txBody>
        </p:sp>
        <p:sp>
          <p:nvSpPr>
            <p:cNvPr id="32" name="TextBox 32"/>
            <p:cNvSpPr txBox="1"/>
            <p:nvPr/>
          </p:nvSpPr>
          <p:spPr>
            <a:xfrm>
              <a:off x="3399539" y="6679258"/>
              <a:ext cx="1407847" cy="1743752"/>
            </a:xfrm>
            <a:prstGeom prst="rect">
              <a:avLst/>
            </a:prstGeom>
          </p:spPr>
          <p:txBody>
            <a:bodyPr lIns="0" tIns="0" rIns="0" bIns="0" rtlCol="0" anchor="t">
              <a:spAutoFit/>
            </a:bodyPr>
            <a:lstStyle/>
            <a:p>
              <a:pPr algn="ctr">
                <a:lnSpc>
                  <a:spcPts val="3516"/>
                </a:lnSpc>
              </a:pPr>
              <a:endParaRPr/>
            </a:p>
            <a:p>
              <a:pPr algn="ctr">
                <a:lnSpc>
                  <a:spcPts val="3516"/>
                </a:lnSpc>
              </a:pPr>
              <a:r>
                <a:rPr lang="en-US" sz="2511">
                  <a:solidFill>
                    <a:srgbClr val="000000"/>
                  </a:solidFill>
                  <a:latin typeface="Canva Sans"/>
                </a:rPr>
                <a:t>0.7948</a:t>
              </a:r>
            </a:p>
            <a:p>
              <a:pPr algn="ctr">
                <a:lnSpc>
                  <a:spcPts val="3516"/>
                </a:lnSpc>
                <a:spcBef>
                  <a:spcPct val="0"/>
                </a:spcBef>
              </a:pPr>
              <a:endParaRPr lang="en-US" sz="2511">
                <a:solidFill>
                  <a:srgbClr val="000000"/>
                </a:solidFill>
                <a:latin typeface="Canva Sans"/>
              </a:endParaRPr>
            </a:p>
          </p:txBody>
        </p:sp>
        <p:sp>
          <p:nvSpPr>
            <p:cNvPr id="33" name="TextBox 33"/>
            <p:cNvSpPr txBox="1"/>
            <p:nvPr/>
          </p:nvSpPr>
          <p:spPr>
            <a:xfrm>
              <a:off x="5709491" y="3166895"/>
              <a:ext cx="1289886"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0.7721</a:t>
              </a:r>
            </a:p>
          </p:txBody>
        </p:sp>
        <p:sp>
          <p:nvSpPr>
            <p:cNvPr id="34" name="TextBox 34"/>
            <p:cNvSpPr txBox="1"/>
            <p:nvPr/>
          </p:nvSpPr>
          <p:spPr>
            <a:xfrm>
              <a:off x="5119630" y="4516035"/>
              <a:ext cx="2479985"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0.775</a:t>
              </a:r>
            </a:p>
          </p:txBody>
        </p:sp>
        <p:sp>
          <p:nvSpPr>
            <p:cNvPr id="35" name="TextBox 35"/>
            <p:cNvSpPr txBox="1"/>
            <p:nvPr/>
          </p:nvSpPr>
          <p:spPr>
            <a:xfrm>
              <a:off x="4933592" y="5865175"/>
              <a:ext cx="2619941"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0.7692</a:t>
              </a:r>
            </a:p>
          </p:txBody>
        </p:sp>
        <p:sp>
          <p:nvSpPr>
            <p:cNvPr id="36" name="TextBox 36"/>
            <p:cNvSpPr txBox="1"/>
            <p:nvPr/>
          </p:nvSpPr>
          <p:spPr>
            <a:xfrm>
              <a:off x="5119630" y="7178159"/>
              <a:ext cx="2479985"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0.775</a:t>
              </a:r>
            </a:p>
          </p:txBody>
        </p:sp>
        <p:sp>
          <p:nvSpPr>
            <p:cNvPr id="37" name="TextBox 37"/>
            <p:cNvSpPr txBox="1"/>
            <p:nvPr/>
          </p:nvSpPr>
          <p:spPr>
            <a:xfrm>
              <a:off x="7916923" y="3166895"/>
              <a:ext cx="1376963"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0.7796</a:t>
              </a:r>
            </a:p>
          </p:txBody>
        </p:sp>
        <p:sp>
          <p:nvSpPr>
            <p:cNvPr id="38" name="TextBox 38"/>
            <p:cNvSpPr txBox="1"/>
            <p:nvPr/>
          </p:nvSpPr>
          <p:spPr>
            <a:xfrm>
              <a:off x="9682306" y="3166895"/>
              <a:ext cx="2619941"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0.7839</a:t>
              </a:r>
            </a:p>
          </p:txBody>
        </p:sp>
        <p:sp>
          <p:nvSpPr>
            <p:cNvPr id="39" name="TextBox 39"/>
            <p:cNvSpPr txBox="1"/>
            <p:nvPr/>
          </p:nvSpPr>
          <p:spPr>
            <a:xfrm>
              <a:off x="7895252" y="4516035"/>
              <a:ext cx="1381181"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0.7348</a:t>
              </a:r>
            </a:p>
          </p:txBody>
        </p:sp>
        <p:sp>
          <p:nvSpPr>
            <p:cNvPr id="40" name="TextBox 40"/>
            <p:cNvSpPr txBox="1"/>
            <p:nvPr/>
          </p:nvSpPr>
          <p:spPr>
            <a:xfrm>
              <a:off x="10443211" y="4516035"/>
              <a:ext cx="1354817"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0.7576</a:t>
              </a:r>
            </a:p>
          </p:txBody>
        </p:sp>
        <p:sp>
          <p:nvSpPr>
            <p:cNvPr id="41" name="TextBox 41"/>
            <p:cNvSpPr txBox="1"/>
            <p:nvPr/>
          </p:nvSpPr>
          <p:spPr>
            <a:xfrm>
              <a:off x="7916923" y="5865175"/>
              <a:ext cx="1439032"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0.8365</a:t>
              </a:r>
            </a:p>
          </p:txBody>
        </p:sp>
        <p:sp>
          <p:nvSpPr>
            <p:cNvPr id="42" name="TextBox 42"/>
            <p:cNvSpPr txBox="1"/>
            <p:nvPr/>
          </p:nvSpPr>
          <p:spPr>
            <a:xfrm>
              <a:off x="10317128" y="5865175"/>
              <a:ext cx="1350297"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0.8173</a:t>
              </a:r>
            </a:p>
          </p:txBody>
        </p:sp>
        <p:sp>
          <p:nvSpPr>
            <p:cNvPr id="43" name="TextBox 43"/>
            <p:cNvSpPr txBox="1"/>
            <p:nvPr/>
          </p:nvSpPr>
          <p:spPr>
            <a:xfrm>
              <a:off x="7895252" y="7214316"/>
              <a:ext cx="1490705"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0.8509</a:t>
              </a:r>
            </a:p>
          </p:txBody>
        </p:sp>
        <p:sp>
          <p:nvSpPr>
            <p:cNvPr id="44" name="TextBox 44"/>
            <p:cNvSpPr txBox="1"/>
            <p:nvPr/>
          </p:nvSpPr>
          <p:spPr>
            <a:xfrm>
              <a:off x="10257243" y="7178159"/>
              <a:ext cx="1470066"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0.8403</a:t>
              </a:r>
            </a:p>
          </p:txBody>
        </p:sp>
        <p:sp>
          <p:nvSpPr>
            <p:cNvPr id="45" name="TextBox 45"/>
            <p:cNvSpPr txBox="1"/>
            <p:nvPr/>
          </p:nvSpPr>
          <p:spPr>
            <a:xfrm>
              <a:off x="12302247" y="3166895"/>
              <a:ext cx="2619941"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0.7962</a:t>
              </a:r>
            </a:p>
          </p:txBody>
        </p:sp>
        <p:sp>
          <p:nvSpPr>
            <p:cNvPr id="46" name="TextBox 46"/>
            <p:cNvSpPr txBox="1"/>
            <p:nvPr/>
          </p:nvSpPr>
          <p:spPr>
            <a:xfrm>
              <a:off x="12934658" y="4516035"/>
              <a:ext cx="1355118"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0.7701</a:t>
              </a:r>
            </a:p>
          </p:txBody>
        </p:sp>
        <p:sp>
          <p:nvSpPr>
            <p:cNvPr id="47" name="TextBox 47"/>
            <p:cNvSpPr txBox="1"/>
            <p:nvPr/>
          </p:nvSpPr>
          <p:spPr>
            <a:xfrm>
              <a:off x="15408434" y="3166895"/>
              <a:ext cx="1381181"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0.7834</a:t>
              </a:r>
            </a:p>
          </p:txBody>
        </p:sp>
        <p:sp>
          <p:nvSpPr>
            <p:cNvPr id="48" name="TextBox 48"/>
            <p:cNvSpPr txBox="1"/>
            <p:nvPr/>
          </p:nvSpPr>
          <p:spPr>
            <a:xfrm>
              <a:off x="12934658" y="5865175"/>
              <a:ext cx="1431348"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0.8286</a:t>
              </a:r>
            </a:p>
          </p:txBody>
        </p:sp>
        <p:sp>
          <p:nvSpPr>
            <p:cNvPr id="49" name="TextBox 49"/>
            <p:cNvSpPr txBox="1"/>
            <p:nvPr/>
          </p:nvSpPr>
          <p:spPr>
            <a:xfrm>
              <a:off x="15330182" y="5865175"/>
              <a:ext cx="1354817"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0.8571</a:t>
              </a:r>
            </a:p>
          </p:txBody>
        </p:sp>
        <p:sp>
          <p:nvSpPr>
            <p:cNvPr id="50" name="TextBox 50"/>
            <p:cNvSpPr txBox="1"/>
            <p:nvPr/>
          </p:nvSpPr>
          <p:spPr>
            <a:xfrm>
              <a:off x="15458839" y="4516035"/>
              <a:ext cx="1337492"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0.7241</a:t>
              </a:r>
            </a:p>
          </p:txBody>
        </p:sp>
        <p:sp>
          <p:nvSpPr>
            <p:cNvPr id="51" name="TextBox 51"/>
            <p:cNvSpPr txBox="1"/>
            <p:nvPr/>
          </p:nvSpPr>
          <p:spPr>
            <a:xfrm>
              <a:off x="15330182" y="7214316"/>
              <a:ext cx="1486337"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0.8630</a:t>
              </a:r>
            </a:p>
          </p:txBody>
        </p:sp>
        <p:sp>
          <p:nvSpPr>
            <p:cNvPr id="52" name="TextBox 52"/>
            <p:cNvSpPr txBox="1"/>
            <p:nvPr/>
          </p:nvSpPr>
          <p:spPr>
            <a:xfrm>
              <a:off x="11928476" y="7178159"/>
              <a:ext cx="3367483" cy="562637"/>
            </a:xfrm>
            <a:prstGeom prst="rect">
              <a:avLst/>
            </a:prstGeom>
          </p:spPr>
          <p:txBody>
            <a:bodyPr lIns="0" tIns="0" rIns="0" bIns="0" rtlCol="0" anchor="t">
              <a:spAutoFit/>
            </a:bodyPr>
            <a:lstStyle/>
            <a:p>
              <a:pPr algn="ctr">
                <a:lnSpc>
                  <a:spcPts val="3516"/>
                </a:lnSpc>
                <a:spcBef>
                  <a:spcPct val="0"/>
                </a:spcBef>
              </a:pPr>
              <a:r>
                <a:rPr lang="en-US" sz="2511">
                  <a:solidFill>
                    <a:srgbClr val="000000"/>
                  </a:solidFill>
                  <a:latin typeface="Canva Sans"/>
                </a:rPr>
                <a:t>0.8481</a:t>
              </a:r>
            </a:p>
          </p:txBody>
        </p:sp>
      </p:grpSp>
      <p:sp>
        <p:nvSpPr>
          <p:cNvPr id="53" name="TextBox 53"/>
          <p:cNvSpPr txBox="1"/>
          <p:nvPr/>
        </p:nvSpPr>
        <p:spPr>
          <a:xfrm>
            <a:off x="0" y="2403487"/>
            <a:ext cx="14065156" cy="514047"/>
          </a:xfrm>
          <a:prstGeom prst="rect">
            <a:avLst/>
          </a:prstGeom>
        </p:spPr>
        <p:txBody>
          <a:bodyPr lIns="0" tIns="0" rIns="0" bIns="0" rtlCol="0" anchor="t">
            <a:spAutoFit/>
          </a:bodyPr>
          <a:lstStyle/>
          <a:p>
            <a:pPr algn="ctr">
              <a:lnSpc>
                <a:spcPts val="4216"/>
              </a:lnSpc>
              <a:spcBef>
                <a:spcPct val="0"/>
              </a:spcBef>
            </a:pPr>
            <a:r>
              <a:rPr lang="en-US" sz="3011">
                <a:solidFill>
                  <a:srgbClr val="000000"/>
                </a:solidFill>
                <a:latin typeface="Canva Sans"/>
              </a:rPr>
              <a:t>We extract from the confusion matrix this result that appears in the table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647876">
            <a:off x="15739651" y="5807709"/>
            <a:ext cx="2440836" cy="4614562"/>
          </a:xfrm>
          <a:custGeom>
            <a:avLst/>
            <a:gdLst/>
            <a:ahLst/>
            <a:cxnLst/>
            <a:rect l="l" t="t" r="r" b="b"/>
            <a:pathLst>
              <a:path w="2440836" h="4614562">
                <a:moveTo>
                  <a:pt x="0" y="0"/>
                </a:moveTo>
                <a:lnTo>
                  <a:pt x="2440836" y="0"/>
                </a:lnTo>
                <a:lnTo>
                  <a:pt x="2440836" y="4614562"/>
                </a:lnTo>
                <a:lnTo>
                  <a:pt x="0" y="4614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Findings</a:t>
            </a:r>
          </a:p>
        </p:txBody>
      </p:sp>
      <p:sp>
        <p:nvSpPr>
          <p:cNvPr id="14" name="TextBox 14"/>
          <p:cNvSpPr txBox="1"/>
          <p:nvPr/>
        </p:nvSpPr>
        <p:spPr>
          <a:xfrm>
            <a:off x="276067" y="3208584"/>
            <a:ext cx="18011933" cy="1580847"/>
          </a:xfrm>
          <a:prstGeom prst="rect">
            <a:avLst/>
          </a:prstGeom>
        </p:spPr>
        <p:txBody>
          <a:bodyPr lIns="0" tIns="0" rIns="0" bIns="0" rtlCol="0" anchor="t">
            <a:spAutoFit/>
          </a:bodyPr>
          <a:lstStyle/>
          <a:p>
            <a:pPr algn="l">
              <a:lnSpc>
                <a:spcPts val="4216"/>
              </a:lnSpc>
              <a:spcBef>
                <a:spcPct val="0"/>
              </a:spcBef>
            </a:pPr>
            <a:r>
              <a:rPr lang="en-US" sz="3011">
                <a:solidFill>
                  <a:srgbClr val="5A798F"/>
                </a:solidFill>
                <a:latin typeface="Canva Sans"/>
              </a:rPr>
              <a:t>-Tree that has partition 20 testing set has </a:t>
            </a:r>
            <a:r>
              <a:rPr lang="en-US" sz="3011">
                <a:solidFill>
                  <a:srgbClr val="5A798F"/>
                </a:solidFill>
                <a:latin typeface="Canva Sans Bold"/>
              </a:rPr>
              <a:t>the best algorithm overall since it has the highest accuracy (0.7962) </a:t>
            </a:r>
            <a:r>
              <a:rPr lang="en-US" sz="3011">
                <a:solidFill>
                  <a:srgbClr val="5A798F"/>
                </a:solidFill>
                <a:latin typeface="Canva Sans"/>
              </a:rPr>
              <a:t>among all models, while still have relatively good sensitivity, specificity, and precision.</a:t>
            </a:r>
          </a:p>
        </p:txBody>
      </p:sp>
      <p:sp>
        <p:nvSpPr>
          <p:cNvPr id="15" name="TextBox 15"/>
          <p:cNvSpPr txBox="1"/>
          <p:nvPr/>
        </p:nvSpPr>
        <p:spPr>
          <a:xfrm>
            <a:off x="0" y="5086350"/>
            <a:ext cx="16230600" cy="1047447"/>
          </a:xfrm>
          <a:prstGeom prst="rect">
            <a:avLst/>
          </a:prstGeom>
        </p:spPr>
        <p:txBody>
          <a:bodyPr lIns="0" tIns="0" rIns="0" bIns="0" rtlCol="0" anchor="t">
            <a:spAutoFit/>
          </a:bodyPr>
          <a:lstStyle/>
          <a:p>
            <a:pPr algn="ctr">
              <a:lnSpc>
                <a:spcPts val="4216"/>
              </a:lnSpc>
              <a:spcBef>
                <a:spcPct val="0"/>
              </a:spcBef>
            </a:pPr>
            <a:r>
              <a:rPr lang="en-US" sz="3011">
                <a:solidFill>
                  <a:srgbClr val="5A798F"/>
                </a:solidFill>
                <a:latin typeface="Canva Sans"/>
              </a:rPr>
              <a:t>-We notice that factors such as 'Cholesterol', 'MaxHR' (Maximum Heart Rate), and 'Age' are pivotal in predicting the presence of heart disease.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flipH="1">
            <a:off x="14646979" y="4867881"/>
            <a:ext cx="2612321" cy="5665684"/>
          </a:xfrm>
          <a:custGeom>
            <a:avLst/>
            <a:gdLst/>
            <a:ahLst/>
            <a:cxnLst/>
            <a:rect l="l" t="t" r="r" b="b"/>
            <a:pathLst>
              <a:path w="2612321" h="5665684">
                <a:moveTo>
                  <a:pt x="2612321" y="0"/>
                </a:moveTo>
                <a:lnTo>
                  <a:pt x="0" y="0"/>
                </a:lnTo>
                <a:lnTo>
                  <a:pt x="0" y="5665684"/>
                </a:lnTo>
                <a:lnTo>
                  <a:pt x="2612321" y="5665684"/>
                </a:lnTo>
                <a:lnTo>
                  <a:pt x="2612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Cluestring</a:t>
            </a:r>
          </a:p>
        </p:txBody>
      </p:sp>
      <p:sp>
        <p:nvSpPr>
          <p:cNvPr id="14" name="TextBox 14"/>
          <p:cNvSpPr txBox="1"/>
          <p:nvPr/>
        </p:nvSpPr>
        <p:spPr>
          <a:xfrm>
            <a:off x="276067" y="3208584"/>
            <a:ext cx="16983233" cy="2114247"/>
          </a:xfrm>
          <a:prstGeom prst="rect">
            <a:avLst/>
          </a:prstGeom>
        </p:spPr>
        <p:txBody>
          <a:bodyPr lIns="0" tIns="0" rIns="0" bIns="0" rtlCol="0" anchor="t">
            <a:spAutoFit/>
          </a:bodyPr>
          <a:lstStyle/>
          <a:p>
            <a:pPr algn="l">
              <a:lnSpc>
                <a:spcPts val="4216"/>
              </a:lnSpc>
            </a:pPr>
            <a:r>
              <a:rPr lang="en-US" sz="3011">
                <a:solidFill>
                  <a:srgbClr val="5A798F"/>
                </a:solidFill>
                <a:latin typeface="Canva Sans"/>
              </a:rPr>
              <a:t>Clustering is an unsupervised learning technique used to group sets of objects in such a way that objects in the same group (called a cluster) are more similar to each other than to those in other groups.</a:t>
            </a:r>
          </a:p>
          <a:p>
            <a:pPr algn="l">
              <a:lnSpc>
                <a:spcPts val="4216"/>
              </a:lnSpc>
              <a:spcBef>
                <a:spcPct val="0"/>
              </a:spcBef>
            </a:pPr>
            <a:endParaRPr lang="en-US" sz="3011">
              <a:solidFill>
                <a:srgbClr val="5A798F"/>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647876">
            <a:off x="15739651" y="5807709"/>
            <a:ext cx="2440836" cy="4614562"/>
          </a:xfrm>
          <a:custGeom>
            <a:avLst/>
            <a:gdLst/>
            <a:ahLst/>
            <a:cxnLst/>
            <a:rect l="l" t="t" r="r" b="b"/>
            <a:pathLst>
              <a:path w="2440836" h="4614562">
                <a:moveTo>
                  <a:pt x="0" y="0"/>
                </a:moveTo>
                <a:lnTo>
                  <a:pt x="2440836" y="0"/>
                </a:lnTo>
                <a:lnTo>
                  <a:pt x="2440836" y="4614562"/>
                </a:lnTo>
                <a:lnTo>
                  <a:pt x="0" y="4614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Findings</a:t>
            </a:r>
          </a:p>
        </p:txBody>
      </p:sp>
      <p:sp>
        <p:nvSpPr>
          <p:cNvPr id="14" name="TextBox 14"/>
          <p:cNvSpPr txBox="1"/>
          <p:nvPr/>
        </p:nvSpPr>
        <p:spPr>
          <a:xfrm>
            <a:off x="910208" y="3208274"/>
            <a:ext cx="15874832" cy="5424415"/>
          </a:xfrm>
          <a:prstGeom prst="rect">
            <a:avLst/>
          </a:prstGeom>
        </p:spPr>
        <p:txBody>
          <a:bodyPr lIns="0" tIns="0" rIns="0" bIns="0" rtlCol="0" anchor="t">
            <a:spAutoFit/>
          </a:bodyPr>
          <a:lstStyle/>
          <a:p>
            <a:pPr algn="l">
              <a:lnSpc>
                <a:spcPts val="3941"/>
              </a:lnSpc>
            </a:pPr>
            <a:r>
              <a:rPr lang="en-US" sz="2815">
                <a:solidFill>
                  <a:srgbClr val="5A798F"/>
                </a:solidFill>
                <a:latin typeface="Canva Sans"/>
              </a:rPr>
              <a:t>K-Means Clustering Metrics:</a:t>
            </a:r>
          </a:p>
          <a:p>
            <a:pPr algn="l">
              <a:lnSpc>
                <a:spcPts val="3941"/>
              </a:lnSpc>
            </a:pPr>
            <a:r>
              <a:rPr lang="en-US" sz="2815">
                <a:solidFill>
                  <a:srgbClr val="5A798F"/>
                </a:solidFill>
                <a:latin typeface="Canva Sans Bold"/>
              </a:rPr>
              <a:t>K = 2</a:t>
            </a:r>
            <a:r>
              <a:rPr lang="en-US" sz="2815">
                <a:solidFill>
                  <a:srgbClr val="5A798F"/>
                </a:solidFill>
                <a:latin typeface="Canva Sans"/>
              </a:rPr>
              <a:t>: Inertia = 6945.635213379865, Silhouette = 0.18791654211461215</a:t>
            </a:r>
          </a:p>
          <a:p>
            <a:pPr algn="l">
              <a:lnSpc>
                <a:spcPts val="3941"/>
              </a:lnSpc>
            </a:pPr>
            <a:r>
              <a:rPr lang="en-US" sz="2815">
                <a:solidFill>
                  <a:srgbClr val="5A798F"/>
                </a:solidFill>
                <a:latin typeface="Canva Sans Bold"/>
              </a:rPr>
              <a:t>K = 3:</a:t>
            </a:r>
            <a:r>
              <a:rPr lang="en-US" sz="2815">
                <a:solidFill>
                  <a:srgbClr val="5A798F"/>
                </a:solidFill>
                <a:latin typeface="Canva Sans"/>
              </a:rPr>
              <a:t> Inertia = 6333.356653891398, Silhouette = 0.1789440351771225</a:t>
            </a:r>
          </a:p>
          <a:p>
            <a:pPr algn="l">
              <a:lnSpc>
                <a:spcPts val="3941"/>
              </a:lnSpc>
            </a:pPr>
            <a:r>
              <a:rPr lang="en-US" sz="2815">
                <a:solidFill>
                  <a:srgbClr val="5A798F"/>
                </a:solidFill>
                <a:latin typeface="Canva Sans"/>
              </a:rPr>
              <a:t>K = 4: Inertia = 5800.545279018008, Silhouette = 0.15975110338328263</a:t>
            </a:r>
          </a:p>
          <a:p>
            <a:pPr algn="l">
              <a:lnSpc>
                <a:spcPts val="3941"/>
              </a:lnSpc>
            </a:pPr>
            <a:r>
              <a:rPr lang="en-US" sz="2815">
                <a:solidFill>
                  <a:srgbClr val="5A798F"/>
                </a:solidFill>
                <a:latin typeface="Canva Sans Bold"/>
              </a:rPr>
              <a:t>K = 5:</a:t>
            </a:r>
            <a:r>
              <a:rPr lang="en-US" sz="2815">
                <a:solidFill>
                  <a:srgbClr val="5A798F"/>
                </a:solidFill>
                <a:latin typeface="Canva Sans"/>
              </a:rPr>
              <a:t> Inertia = 5481.127731865022, Silhouette = 0.16126957413614387</a:t>
            </a:r>
          </a:p>
          <a:p>
            <a:pPr algn="l">
              <a:lnSpc>
                <a:spcPts val="3941"/>
              </a:lnSpc>
            </a:pPr>
            <a:r>
              <a:rPr lang="en-US" sz="2815">
                <a:solidFill>
                  <a:srgbClr val="5A798F"/>
                </a:solidFill>
                <a:latin typeface="Canva Sans"/>
              </a:rPr>
              <a:t>K = 6: Inertia = 5267.0169929470485, Silhouette = 0.1565716191578228</a:t>
            </a:r>
          </a:p>
          <a:p>
            <a:pPr algn="l">
              <a:lnSpc>
                <a:spcPts val="3941"/>
              </a:lnSpc>
            </a:pPr>
            <a:r>
              <a:rPr lang="en-US" sz="2815">
                <a:solidFill>
                  <a:srgbClr val="5A798F"/>
                </a:solidFill>
                <a:latin typeface="Canva Sans"/>
              </a:rPr>
              <a:t>K = 7: Inertia = 5051.651349301543, Silhouette = 0.15632795513791026</a:t>
            </a:r>
          </a:p>
          <a:p>
            <a:pPr algn="l">
              <a:lnSpc>
                <a:spcPts val="3941"/>
              </a:lnSpc>
            </a:pPr>
            <a:r>
              <a:rPr lang="en-US" sz="2815">
                <a:solidFill>
                  <a:srgbClr val="5A798F"/>
                </a:solidFill>
                <a:latin typeface="Canva Sans"/>
              </a:rPr>
              <a:t>K = 8: Inertia = 4919.001918883268, Silhouette = 0.14571237057824524</a:t>
            </a:r>
          </a:p>
          <a:p>
            <a:pPr algn="l">
              <a:lnSpc>
                <a:spcPts val="3941"/>
              </a:lnSpc>
            </a:pPr>
            <a:r>
              <a:rPr lang="en-US" sz="2815">
                <a:solidFill>
                  <a:srgbClr val="5A798F"/>
                </a:solidFill>
                <a:latin typeface="Canva Sans"/>
              </a:rPr>
              <a:t>K = 9: Inertia = 4719.683953080366, Silhouette = 0.13287725389930646</a:t>
            </a:r>
          </a:p>
          <a:p>
            <a:pPr algn="l">
              <a:lnSpc>
                <a:spcPts val="3941"/>
              </a:lnSpc>
            </a:pPr>
            <a:r>
              <a:rPr lang="en-US" sz="2815">
                <a:solidFill>
                  <a:srgbClr val="5A798F"/>
                </a:solidFill>
                <a:latin typeface="Canva Sans"/>
              </a:rPr>
              <a:t>K = 10: Inertia = 4580.617088885884, Silhouette = 0.12233530130179494</a:t>
            </a:r>
          </a:p>
          <a:p>
            <a:pPr algn="l">
              <a:lnSpc>
                <a:spcPts val="3941"/>
              </a:lnSpc>
              <a:spcBef>
                <a:spcPct val="0"/>
              </a:spcBef>
            </a:pPr>
            <a:endParaRPr lang="en-US" sz="2815">
              <a:solidFill>
                <a:srgbClr val="5A798F"/>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647876">
            <a:off x="15739651" y="5807709"/>
            <a:ext cx="2440836" cy="4614562"/>
          </a:xfrm>
          <a:custGeom>
            <a:avLst/>
            <a:gdLst/>
            <a:ahLst/>
            <a:cxnLst/>
            <a:rect l="l" t="t" r="r" b="b"/>
            <a:pathLst>
              <a:path w="2440836" h="4614562">
                <a:moveTo>
                  <a:pt x="0" y="0"/>
                </a:moveTo>
                <a:lnTo>
                  <a:pt x="2440836" y="0"/>
                </a:lnTo>
                <a:lnTo>
                  <a:pt x="2440836" y="4614562"/>
                </a:lnTo>
                <a:lnTo>
                  <a:pt x="0" y="4614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Findings</a:t>
            </a:r>
          </a:p>
        </p:txBody>
      </p:sp>
      <p:sp>
        <p:nvSpPr>
          <p:cNvPr id="14" name="Freeform 14"/>
          <p:cNvSpPr/>
          <p:nvPr/>
        </p:nvSpPr>
        <p:spPr>
          <a:xfrm>
            <a:off x="2253117" y="3182436"/>
            <a:ext cx="12901327" cy="6245898"/>
          </a:xfrm>
          <a:custGeom>
            <a:avLst/>
            <a:gdLst/>
            <a:ahLst/>
            <a:cxnLst/>
            <a:rect l="l" t="t" r="r" b="b"/>
            <a:pathLst>
              <a:path w="12901327" h="6245898">
                <a:moveTo>
                  <a:pt x="0" y="0"/>
                </a:moveTo>
                <a:lnTo>
                  <a:pt x="12901327" y="0"/>
                </a:lnTo>
                <a:lnTo>
                  <a:pt x="12901327" y="6245898"/>
                </a:lnTo>
                <a:lnTo>
                  <a:pt x="0" y="6245898"/>
                </a:lnTo>
                <a:lnTo>
                  <a:pt x="0" y="0"/>
                </a:lnTo>
                <a:close/>
              </a:path>
            </a:pathLst>
          </a:custGeom>
          <a:blipFill>
            <a:blip r:embed="rId7"/>
            <a:stretch>
              <a:fillRect t="-1245" b="-1245"/>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a:off x="784839" y="2800832"/>
            <a:ext cx="945011" cy="1489273"/>
          </a:xfrm>
          <a:custGeom>
            <a:avLst/>
            <a:gdLst/>
            <a:ahLst/>
            <a:cxnLst/>
            <a:rect l="l" t="t" r="r" b="b"/>
            <a:pathLst>
              <a:path w="945011" h="1489273">
                <a:moveTo>
                  <a:pt x="0" y="0"/>
                </a:moveTo>
                <a:lnTo>
                  <a:pt x="945011" y="0"/>
                </a:lnTo>
                <a:lnTo>
                  <a:pt x="945011" y="1489272"/>
                </a:lnTo>
                <a:lnTo>
                  <a:pt x="0" y="1489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799267" y="5991514"/>
            <a:ext cx="1125263" cy="1773336"/>
          </a:xfrm>
          <a:custGeom>
            <a:avLst/>
            <a:gdLst/>
            <a:ahLst/>
            <a:cxnLst/>
            <a:rect l="l" t="t" r="r" b="b"/>
            <a:pathLst>
              <a:path w="1125263" h="1773336">
                <a:moveTo>
                  <a:pt x="0" y="0"/>
                </a:moveTo>
                <a:lnTo>
                  <a:pt x="1125262" y="0"/>
                </a:lnTo>
                <a:lnTo>
                  <a:pt x="1125262" y="1773336"/>
                </a:lnTo>
                <a:lnTo>
                  <a:pt x="0" y="17733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2061072" y="1353649"/>
            <a:ext cx="2449941" cy="2089131"/>
          </a:xfrm>
          <a:custGeom>
            <a:avLst/>
            <a:gdLst/>
            <a:ahLst/>
            <a:cxnLst/>
            <a:rect l="l" t="t" r="r" b="b"/>
            <a:pathLst>
              <a:path w="2449941" h="2089131">
                <a:moveTo>
                  <a:pt x="0" y="0"/>
                </a:moveTo>
                <a:lnTo>
                  <a:pt x="2449940" y="0"/>
                </a:lnTo>
                <a:lnTo>
                  <a:pt x="2449940" y="2089132"/>
                </a:lnTo>
                <a:lnTo>
                  <a:pt x="0" y="20891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1799267" y="2578291"/>
            <a:ext cx="9617150" cy="1015367"/>
          </a:xfrm>
          <a:prstGeom prst="rect">
            <a:avLst/>
          </a:prstGeom>
        </p:spPr>
        <p:txBody>
          <a:bodyPr lIns="0" tIns="0" rIns="0" bIns="0" rtlCol="0" anchor="t">
            <a:spAutoFit/>
          </a:bodyPr>
          <a:lstStyle/>
          <a:p>
            <a:pPr algn="l">
              <a:lnSpc>
                <a:spcPts val="8954"/>
              </a:lnSpc>
            </a:pPr>
            <a:r>
              <a:rPr lang="en-US" sz="4499" spc="112">
                <a:solidFill>
                  <a:srgbClr val="5A798F"/>
                </a:solidFill>
                <a:latin typeface="Canva Sans Bold"/>
              </a:rPr>
              <a:t>Global Impact of CVDs</a:t>
            </a:r>
          </a:p>
        </p:txBody>
      </p:sp>
      <p:sp>
        <p:nvSpPr>
          <p:cNvPr id="16" name="TextBox 16"/>
          <p:cNvSpPr txBox="1"/>
          <p:nvPr/>
        </p:nvSpPr>
        <p:spPr>
          <a:xfrm>
            <a:off x="1799267" y="3595208"/>
            <a:ext cx="15269100" cy="2043173"/>
          </a:xfrm>
          <a:prstGeom prst="rect">
            <a:avLst/>
          </a:prstGeom>
        </p:spPr>
        <p:txBody>
          <a:bodyPr lIns="0" tIns="0" rIns="0" bIns="0" rtlCol="0" anchor="t">
            <a:spAutoFit/>
          </a:bodyPr>
          <a:lstStyle/>
          <a:p>
            <a:pPr marL="604526" lvl="1" indent="-302263" algn="l">
              <a:lnSpc>
                <a:spcPts val="5572"/>
              </a:lnSpc>
              <a:buFont typeface="Arial"/>
              <a:buChar char="•"/>
            </a:pPr>
            <a:r>
              <a:rPr lang="en-US" sz="2800" spc="70">
                <a:solidFill>
                  <a:srgbClr val="5A798F"/>
                </a:solidFill>
                <a:latin typeface="Canva Sans"/>
              </a:rPr>
              <a:t>Leading cause of death worldwide.</a:t>
            </a:r>
          </a:p>
          <a:p>
            <a:pPr marL="604526" lvl="1" indent="-302263" algn="l">
              <a:lnSpc>
                <a:spcPts val="5572"/>
              </a:lnSpc>
              <a:buFont typeface="Arial"/>
              <a:buChar char="•"/>
            </a:pPr>
            <a:r>
              <a:rPr lang="en-US" sz="2800" spc="70">
                <a:solidFill>
                  <a:srgbClr val="5A798F"/>
                </a:solidFill>
                <a:latin typeface="Canva Sans"/>
              </a:rPr>
              <a:t>Approximately 17.9 million deaths annually, representing 31% of global deaths.</a:t>
            </a:r>
          </a:p>
          <a:p>
            <a:pPr algn="l">
              <a:lnSpc>
                <a:spcPts val="5572"/>
              </a:lnSpc>
            </a:pPr>
            <a:endParaRPr lang="en-US" sz="2800" spc="70">
              <a:solidFill>
                <a:srgbClr val="5A798F"/>
              </a:solidFill>
              <a:latin typeface="Canva Sans"/>
            </a:endParaRPr>
          </a:p>
        </p:txBody>
      </p:sp>
      <p:sp>
        <p:nvSpPr>
          <p:cNvPr id="17" name="TextBox 17"/>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Problem</a:t>
            </a:r>
          </a:p>
        </p:txBody>
      </p:sp>
      <p:sp>
        <p:nvSpPr>
          <p:cNvPr id="18" name="TextBox 18"/>
          <p:cNvSpPr txBox="1"/>
          <p:nvPr/>
        </p:nvSpPr>
        <p:spPr>
          <a:xfrm>
            <a:off x="2953104" y="6200357"/>
            <a:ext cx="9617150" cy="1015367"/>
          </a:xfrm>
          <a:prstGeom prst="rect">
            <a:avLst/>
          </a:prstGeom>
        </p:spPr>
        <p:txBody>
          <a:bodyPr lIns="0" tIns="0" rIns="0" bIns="0" rtlCol="0" anchor="t">
            <a:spAutoFit/>
          </a:bodyPr>
          <a:lstStyle/>
          <a:p>
            <a:pPr algn="l">
              <a:lnSpc>
                <a:spcPts val="8954"/>
              </a:lnSpc>
            </a:pPr>
            <a:r>
              <a:rPr lang="en-US" sz="4499" spc="112">
                <a:solidFill>
                  <a:srgbClr val="5A798F"/>
                </a:solidFill>
                <a:latin typeface="Canva Sans Bold"/>
              </a:rPr>
              <a:t>Statistics and Risk</a:t>
            </a:r>
          </a:p>
        </p:txBody>
      </p:sp>
      <p:sp>
        <p:nvSpPr>
          <p:cNvPr id="19" name="TextBox 19"/>
          <p:cNvSpPr txBox="1"/>
          <p:nvPr/>
        </p:nvSpPr>
        <p:spPr>
          <a:xfrm>
            <a:off x="2953104" y="7215127"/>
            <a:ext cx="15269100" cy="2043173"/>
          </a:xfrm>
          <a:prstGeom prst="rect">
            <a:avLst/>
          </a:prstGeom>
        </p:spPr>
        <p:txBody>
          <a:bodyPr lIns="0" tIns="0" rIns="0" bIns="0" rtlCol="0" anchor="t">
            <a:spAutoFit/>
          </a:bodyPr>
          <a:lstStyle/>
          <a:p>
            <a:pPr marL="604526" lvl="1" indent="-302263" algn="l">
              <a:lnSpc>
                <a:spcPts val="5572"/>
              </a:lnSpc>
              <a:buFont typeface="Arial"/>
              <a:buChar char="•"/>
            </a:pPr>
            <a:r>
              <a:rPr lang="en-US" sz="2800" spc="70">
                <a:solidFill>
                  <a:srgbClr val="5A798F"/>
                </a:solidFill>
                <a:latin typeface="Canva Sans"/>
              </a:rPr>
              <a:t>80% of CVD deaths due to heart attacks and strokes.</a:t>
            </a:r>
          </a:p>
          <a:p>
            <a:pPr marL="604526" lvl="1" indent="-302263" algn="l">
              <a:lnSpc>
                <a:spcPts val="5572"/>
              </a:lnSpc>
              <a:buFont typeface="Arial"/>
              <a:buChar char="•"/>
            </a:pPr>
            <a:r>
              <a:rPr lang="en-US" sz="2800" spc="70">
                <a:solidFill>
                  <a:srgbClr val="5A798F"/>
                </a:solidFill>
                <a:latin typeface="Canva Sans"/>
              </a:rPr>
              <a:t>One-third of these deaths are premature, occurring in individuals under 70 years.</a:t>
            </a:r>
          </a:p>
          <a:p>
            <a:pPr algn="l">
              <a:lnSpc>
                <a:spcPts val="5572"/>
              </a:lnSpc>
            </a:pPr>
            <a:endParaRPr lang="en-US" sz="2800" spc="70">
              <a:solidFill>
                <a:srgbClr val="5A798F"/>
              </a:solidFill>
              <a:latin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3483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518372"/>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647876">
            <a:off x="15739651" y="5807709"/>
            <a:ext cx="2440836" cy="4614562"/>
          </a:xfrm>
          <a:custGeom>
            <a:avLst/>
            <a:gdLst/>
            <a:ahLst/>
            <a:cxnLst/>
            <a:rect l="l" t="t" r="r" b="b"/>
            <a:pathLst>
              <a:path w="2440836" h="4614562">
                <a:moveTo>
                  <a:pt x="0" y="0"/>
                </a:moveTo>
                <a:lnTo>
                  <a:pt x="2440836" y="0"/>
                </a:lnTo>
                <a:lnTo>
                  <a:pt x="2440836" y="4614562"/>
                </a:lnTo>
                <a:lnTo>
                  <a:pt x="0" y="4614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2496869" y="2195612"/>
            <a:ext cx="5023783" cy="3987901"/>
          </a:xfrm>
          <a:custGeom>
            <a:avLst/>
            <a:gdLst/>
            <a:ahLst/>
            <a:cxnLst/>
            <a:rect l="l" t="t" r="r" b="b"/>
            <a:pathLst>
              <a:path w="5023783" h="3987901">
                <a:moveTo>
                  <a:pt x="0" y="0"/>
                </a:moveTo>
                <a:lnTo>
                  <a:pt x="5023783" y="0"/>
                </a:lnTo>
                <a:lnTo>
                  <a:pt x="5023783" y="3987901"/>
                </a:lnTo>
                <a:lnTo>
                  <a:pt x="0" y="3987901"/>
                </a:lnTo>
                <a:lnTo>
                  <a:pt x="0" y="0"/>
                </a:lnTo>
                <a:close/>
              </a:path>
            </a:pathLst>
          </a:custGeom>
          <a:blipFill>
            <a:blip r:embed="rId7"/>
            <a:stretch>
              <a:fillRect/>
            </a:stretch>
          </a:blipFill>
        </p:spPr>
        <p:txBody>
          <a:bodyPr/>
          <a:lstStyle/>
          <a:p>
            <a:endParaRPr lang="en-US"/>
          </a:p>
        </p:txBody>
      </p:sp>
      <p:sp>
        <p:nvSpPr>
          <p:cNvPr id="14" name="Freeform 14"/>
          <p:cNvSpPr/>
          <p:nvPr/>
        </p:nvSpPr>
        <p:spPr>
          <a:xfrm>
            <a:off x="9917785" y="2195612"/>
            <a:ext cx="5042702" cy="4050044"/>
          </a:xfrm>
          <a:custGeom>
            <a:avLst/>
            <a:gdLst/>
            <a:ahLst/>
            <a:cxnLst/>
            <a:rect l="l" t="t" r="r" b="b"/>
            <a:pathLst>
              <a:path w="5042702" h="4050044">
                <a:moveTo>
                  <a:pt x="0" y="0"/>
                </a:moveTo>
                <a:lnTo>
                  <a:pt x="5042703" y="0"/>
                </a:lnTo>
                <a:lnTo>
                  <a:pt x="5042703" y="4050044"/>
                </a:lnTo>
                <a:lnTo>
                  <a:pt x="0" y="4050044"/>
                </a:lnTo>
                <a:lnTo>
                  <a:pt x="0" y="0"/>
                </a:lnTo>
                <a:close/>
              </a:path>
            </a:pathLst>
          </a:custGeom>
          <a:blipFill>
            <a:blip r:embed="rId8"/>
            <a:stretch>
              <a:fillRect/>
            </a:stretch>
          </a:blipFill>
        </p:spPr>
        <p:txBody>
          <a:bodyPr/>
          <a:lstStyle/>
          <a:p>
            <a:endParaRPr lang="en-US"/>
          </a:p>
        </p:txBody>
      </p:sp>
      <p:sp>
        <p:nvSpPr>
          <p:cNvPr id="15" name="Freeform 15"/>
          <p:cNvSpPr/>
          <p:nvPr/>
        </p:nvSpPr>
        <p:spPr>
          <a:xfrm>
            <a:off x="5903631" y="6339901"/>
            <a:ext cx="4872985" cy="3957741"/>
          </a:xfrm>
          <a:custGeom>
            <a:avLst/>
            <a:gdLst/>
            <a:ahLst/>
            <a:cxnLst/>
            <a:rect l="l" t="t" r="r" b="b"/>
            <a:pathLst>
              <a:path w="4872985" h="3957741">
                <a:moveTo>
                  <a:pt x="0" y="0"/>
                </a:moveTo>
                <a:lnTo>
                  <a:pt x="4872985" y="0"/>
                </a:lnTo>
                <a:lnTo>
                  <a:pt x="4872985" y="3957741"/>
                </a:lnTo>
                <a:lnTo>
                  <a:pt x="0" y="3957741"/>
                </a:lnTo>
                <a:lnTo>
                  <a:pt x="0" y="0"/>
                </a:lnTo>
                <a:close/>
              </a:path>
            </a:pathLst>
          </a:custGeom>
          <a:blipFill>
            <a:blip r:embed="rId9"/>
            <a:stretch>
              <a:fillRect r="-445"/>
            </a:stretch>
          </a:blipFill>
        </p:spPr>
        <p:txBody>
          <a:bodyPr/>
          <a:lstStyle/>
          <a:p>
            <a:endParaRPr lang="en-US"/>
          </a:p>
        </p:txBody>
      </p:sp>
      <p:sp>
        <p:nvSpPr>
          <p:cNvPr id="16" name="TextBox 16"/>
          <p:cNvSpPr txBox="1"/>
          <p:nvPr/>
        </p:nvSpPr>
        <p:spPr>
          <a:xfrm>
            <a:off x="1028700" y="783748"/>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Findings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rot="2531992">
            <a:off x="10870551" y="3824325"/>
            <a:ext cx="6485285" cy="6781240"/>
          </a:xfrm>
          <a:custGeom>
            <a:avLst/>
            <a:gdLst/>
            <a:ahLst/>
            <a:cxnLst/>
            <a:rect l="l" t="t" r="r" b="b"/>
            <a:pathLst>
              <a:path w="6485285" h="6781240">
                <a:moveTo>
                  <a:pt x="0" y="0"/>
                </a:moveTo>
                <a:lnTo>
                  <a:pt x="6485285" y="0"/>
                </a:lnTo>
                <a:lnTo>
                  <a:pt x="6485285" y="6781240"/>
                </a:lnTo>
                <a:lnTo>
                  <a:pt x="0" y="6781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4957375" y="933450"/>
            <a:ext cx="8106037" cy="8095904"/>
          </a:xfrm>
          <a:custGeom>
            <a:avLst/>
            <a:gdLst/>
            <a:ahLst/>
            <a:cxnLst/>
            <a:rect l="l" t="t" r="r" b="b"/>
            <a:pathLst>
              <a:path w="8106037" h="8095904">
                <a:moveTo>
                  <a:pt x="0" y="0"/>
                </a:moveTo>
                <a:lnTo>
                  <a:pt x="8106037" y="0"/>
                </a:lnTo>
                <a:lnTo>
                  <a:pt x="8106037" y="8095904"/>
                </a:lnTo>
                <a:lnTo>
                  <a:pt x="0" y="8095904"/>
                </a:lnTo>
                <a:lnTo>
                  <a:pt x="0" y="0"/>
                </a:lnTo>
                <a:close/>
              </a:path>
            </a:pathLst>
          </a:custGeom>
          <a:blipFill>
            <a:blip r:embed="rId6"/>
            <a:stretch>
              <a:fillRect/>
            </a:stretch>
          </a:blipFill>
        </p:spPr>
        <p:txBody>
          <a:bodyPr/>
          <a:lstStyle/>
          <a:p>
            <a:endParaRPr lang="en-US"/>
          </a:p>
        </p:txBody>
      </p:sp>
      <p:sp>
        <p:nvSpPr>
          <p:cNvPr id="10" name="Freeform 10"/>
          <p:cNvSpPr/>
          <p:nvPr/>
        </p:nvSpPr>
        <p:spPr>
          <a:xfrm>
            <a:off x="5414044" y="1418207"/>
            <a:ext cx="7316615" cy="7307469"/>
          </a:xfrm>
          <a:custGeom>
            <a:avLst/>
            <a:gdLst/>
            <a:ahLst/>
            <a:cxnLst/>
            <a:rect l="l" t="t" r="r" b="b"/>
            <a:pathLst>
              <a:path w="7316615" h="7307469">
                <a:moveTo>
                  <a:pt x="0" y="0"/>
                </a:moveTo>
                <a:lnTo>
                  <a:pt x="7316615" y="0"/>
                </a:lnTo>
                <a:lnTo>
                  <a:pt x="7316615" y="7307469"/>
                </a:lnTo>
                <a:lnTo>
                  <a:pt x="0" y="730746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6231722" y="4328529"/>
            <a:ext cx="5824555" cy="1553500"/>
          </a:xfrm>
          <a:prstGeom prst="rect">
            <a:avLst/>
          </a:prstGeom>
        </p:spPr>
        <p:txBody>
          <a:bodyPr lIns="0" tIns="0" rIns="0" bIns="0" rtlCol="0" anchor="t">
            <a:spAutoFit/>
          </a:bodyPr>
          <a:lstStyle/>
          <a:p>
            <a:pPr algn="ctr">
              <a:lnSpc>
                <a:spcPts val="6031"/>
              </a:lnSpc>
            </a:pPr>
            <a:r>
              <a:rPr lang="en-US" sz="5637">
                <a:solidFill>
                  <a:srgbClr val="5A798F"/>
                </a:solidFill>
                <a:latin typeface="Kenao Sans Serif"/>
              </a:rPr>
              <a:t>Do you have any questions?</a:t>
            </a:r>
          </a:p>
        </p:txBody>
      </p:sp>
      <p:sp>
        <p:nvSpPr>
          <p:cNvPr id="12" name="Freeform 12"/>
          <p:cNvSpPr/>
          <p:nvPr/>
        </p:nvSpPr>
        <p:spPr>
          <a:xfrm rot="2531992" flipH="1" flipV="1">
            <a:off x="932164" y="-304221"/>
            <a:ext cx="6485285" cy="6781240"/>
          </a:xfrm>
          <a:custGeom>
            <a:avLst/>
            <a:gdLst/>
            <a:ahLst/>
            <a:cxnLst/>
            <a:rect l="l" t="t" r="r" b="b"/>
            <a:pathLst>
              <a:path w="6485285" h="6781240">
                <a:moveTo>
                  <a:pt x="6485285" y="6781240"/>
                </a:moveTo>
                <a:lnTo>
                  <a:pt x="0" y="6781240"/>
                </a:lnTo>
                <a:lnTo>
                  <a:pt x="0" y="0"/>
                </a:lnTo>
                <a:lnTo>
                  <a:pt x="6485285" y="0"/>
                </a:lnTo>
                <a:lnTo>
                  <a:pt x="6485285" y="678124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rot="2531992">
            <a:off x="10870551" y="3824325"/>
            <a:ext cx="6485285" cy="6781240"/>
          </a:xfrm>
          <a:custGeom>
            <a:avLst/>
            <a:gdLst/>
            <a:ahLst/>
            <a:cxnLst/>
            <a:rect l="l" t="t" r="r" b="b"/>
            <a:pathLst>
              <a:path w="6485285" h="6781240">
                <a:moveTo>
                  <a:pt x="0" y="0"/>
                </a:moveTo>
                <a:lnTo>
                  <a:pt x="6485285" y="0"/>
                </a:lnTo>
                <a:lnTo>
                  <a:pt x="6485285" y="6781240"/>
                </a:lnTo>
                <a:lnTo>
                  <a:pt x="0" y="6781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4957375" y="933450"/>
            <a:ext cx="8106037" cy="8095904"/>
          </a:xfrm>
          <a:custGeom>
            <a:avLst/>
            <a:gdLst/>
            <a:ahLst/>
            <a:cxnLst/>
            <a:rect l="l" t="t" r="r" b="b"/>
            <a:pathLst>
              <a:path w="8106037" h="8095904">
                <a:moveTo>
                  <a:pt x="0" y="0"/>
                </a:moveTo>
                <a:lnTo>
                  <a:pt x="8106037" y="0"/>
                </a:lnTo>
                <a:lnTo>
                  <a:pt x="8106037" y="8095904"/>
                </a:lnTo>
                <a:lnTo>
                  <a:pt x="0" y="8095904"/>
                </a:lnTo>
                <a:lnTo>
                  <a:pt x="0" y="0"/>
                </a:lnTo>
                <a:close/>
              </a:path>
            </a:pathLst>
          </a:custGeom>
          <a:blipFill>
            <a:blip r:embed="rId6"/>
            <a:stretch>
              <a:fillRect/>
            </a:stretch>
          </a:blipFill>
        </p:spPr>
        <p:txBody>
          <a:bodyPr/>
          <a:lstStyle/>
          <a:p>
            <a:endParaRPr lang="en-US"/>
          </a:p>
        </p:txBody>
      </p:sp>
      <p:sp>
        <p:nvSpPr>
          <p:cNvPr id="10" name="Freeform 10"/>
          <p:cNvSpPr/>
          <p:nvPr/>
        </p:nvSpPr>
        <p:spPr>
          <a:xfrm>
            <a:off x="5414044" y="1418207"/>
            <a:ext cx="7316615" cy="7307469"/>
          </a:xfrm>
          <a:custGeom>
            <a:avLst/>
            <a:gdLst/>
            <a:ahLst/>
            <a:cxnLst/>
            <a:rect l="l" t="t" r="r" b="b"/>
            <a:pathLst>
              <a:path w="7316615" h="7307469">
                <a:moveTo>
                  <a:pt x="0" y="0"/>
                </a:moveTo>
                <a:lnTo>
                  <a:pt x="7316615" y="0"/>
                </a:lnTo>
                <a:lnTo>
                  <a:pt x="7316615" y="7307469"/>
                </a:lnTo>
                <a:lnTo>
                  <a:pt x="0" y="730746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174807" y="3769785"/>
            <a:ext cx="9938386" cy="3445160"/>
          </a:xfrm>
          <a:prstGeom prst="rect">
            <a:avLst/>
          </a:prstGeom>
        </p:spPr>
        <p:txBody>
          <a:bodyPr lIns="0" tIns="0" rIns="0" bIns="0" rtlCol="0" anchor="t">
            <a:spAutoFit/>
          </a:bodyPr>
          <a:lstStyle/>
          <a:p>
            <a:pPr algn="ctr">
              <a:lnSpc>
                <a:spcPts val="13393"/>
              </a:lnSpc>
            </a:pPr>
            <a:r>
              <a:rPr lang="en-US" sz="12517">
                <a:solidFill>
                  <a:srgbClr val="5A798F"/>
                </a:solidFill>
                <a:latin typeface="Kenao Sans Serif"/>
              </a:rPr>
              <a:t>Thank</a:t>
            </a:r>
          </a:p>
          <a:p>
            <a:pPr algn="ctr">
              <a:lnSpc>
                <a:spcPts val="13393"/>
              </a:lnSpc>
            </a:pPr>
            <a:r>
              <a:rPr lang="en-US" sz="12517">
                <a:solidFill>
                  <a:srgbClr val="5A798F"/>
                </a:solidFill>
                <a:latin typeface="Kenao Sans Serif"/>
              </a:rPr>
              <a:t>You</a:t>
            </a:r>
          </a:p>
        </p:txBody>
      </p:sp>
      <p:sp>
        <p:nvSpPr>
          <p:cNvPr id="12" name="Freeform 12"/>
          <p:cNvSpPr/>
          <p:nvPr/>
        </p:nvSpPr>
        <p:spPr>
          <a:xfrm rot="2531992" flipH="1" flipV="1">
            <a:off x="932164" y="-304221"/>
            <a:ext cx="6485285" cy="6781240"/>
          </a:xfrm>
          <a:custGeom>
            <a:avLst/>
            <a:gdLst/>
            <a:ahLst/>
            <a:cxnLst/>
            <a:rect l="l" t="t" r="r" b="b"/>
            <a:pathLst>
              <a:path w="6485285" h="6781240">
                <a:moveTo>
                  <a:pt x="6485285" y="6781240"/>
                </a:moveTo>
                <a:lnTo>
                  <a:pt x="0" y="6781240"/>
                </a:lnTo>
                <a:lnTo>
                  <a:pt x="0" y="0"/>
                </a:lnTo>
                <a:lnTo>
                  <a:pt x="6485285" y="0"/>
                </a:lnTo>
                <a:lnTo>
                  <a:pt x="6485285" y="678124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7865727" y="8991254"/>
            <a:ext cx="2289334" cy="388063"/>
          </a:xfrm>
          <a:prstGeom prst="rect">
            <a:avLst/>
          </a:prstGeom>
        </p:spPr>
        <p:txBody>
          <a:bodyPr lIns="0" tIns="0" rIns="0" bIns="0" rtlCol="0" anchor="t">
            <a:spAutoFit/>
          </a:bodyPr>
          <a:lstStyle/>
          <a:p>
            <a:pPr algn="ctr" rtl="1">
              <a:lnSpc>
                <a:spcPts val="3285"/>
              </a:lnSpc>
              <a:spcBef>
                <a:spcPct val="0"/>
              </a:spcBef>
            </a:pPr>
            <a:r>
              <a:rPr lang="en-US" sz="2346">
                <a:solidFill>
                  <a:srgbClr val="000000"/>
                </a:solidFill>
                <a:latin typeface="Canva Sans"/>
              </a:rPr>
              <a:t>:Team members</a:t>
            </a:r>
          </a:p>
        </p:txBody>
      </p:sp>
      <p:sp>
        <p:nvSpPr>
          <p:cNvPr id="14" name="TextBox 14"/>
          <p:cNvSpPr txBox="1"/>
          <p:nvPr/>
        </p:nvSpPr>
        <p:spPr>
          <a:xfrm>
            <a:off x="5750975" y="9376705"/>
            <a:ext cx="2433280" cy="388063"/>
          </a:xfrm>
          <a:prstGeom prst="rect">
            <a:avLst/>
          </a:prstGeom>
        </p:spPr>
        <p:txBody>
          <a:bodyPr lIns="0" tIns="0" rIns="0" bIns="0" rtlCol="0" anchor="t">
            <a:spAutoFit/>
          </a:bodyPr>
          <a:lstStyle/>
          <a:p>
            <a:pPr algn="ctr">
              <a:lnSpc>
                <a:spcPts val="3285"/>
              </a:lnSpc>
              <a:spcBef>
                <a:spcPct val="0"/>
              </a:spcBef>
            </a:pPr>
            <a:r>
              <a:rPr lang="en-US" dirty="0">
                <a:solidFill>
                  <a:srgbClr val="000000"/>
                </a:solidFill>
                <a:latin typeface="Canva Sans"/>
              </a:rPr>
              <a:t>Njood Alowaidah</a:t>
            </a:r>
          </a:p>
        </p:txBody>
      </p:sp>
      <p:sp>
        <p:nvSpPr>
          <p:cNvPr id="15" name="TextBox 15"/>
          <p:cNvSpPr txBox="1"/>
          <p:nvPr/>
        </p:nvSpPr>
        <p:spPr>
          <a:xfrm>
            <a:off x="8888452" y="9396656"/>
            <a:ext cx="2800499" cy="388063"/>
          </a:xfrm>
          <a:prstGeom prst="rect">
            <a:avLst/>
          </a:prstGeom>
        </p:spPr>
        <p:txBody>
          <a:bodyPr lIns="0" tIns="0" rIns="0" bIns="0" rtlCol="0" anchor="t">
            <a:spAutoFit/>
          </a:bodyPr>
          <a:lstStyle/>
          <a:p>
            <a:pPr algn="ctr">
              <a:lnSpc>
                <a:spcPts val="3285"/>
              </a:lnSpc>
              <a:spcBef>
                <a:spcPct val="0"/>
              </a:spcBef>
            </a:pPr>
            <a:r>
              <a:rPr lang="en-US" dirty="0" err="1">
                <a:solidFill>
                  <a:srgbClr val="000000"/>
                </a:solidFill>
                <a:latin typeface="Canva Sans"/>
              </a:rPr>
              <a:t>Almaha</a:t>
            </a:r>
            <a:r>
              <a:rPr lang="en-US" dirty="0">
                <a:solidFill>
                  <a:srgbClr val="000000"/>
                </a:solidFill>
                <a:latin typeface="Canva Sans"/>
              </a:rPr>
              <a:t> </a:t>
            </a:r>
            <a:r>
              <a:rPr lang="en-US" dirty="0" err="1">
                <a:solidFill>
                  <a:srgbClr val="000000"/>
                </a:solidFill>
                <a:latin typeface="Canva Sans"/>
              </a:rPr>
              <a:t>Aldahmash</a:t>
            </a:r>
            <a:r>
              <a:rPr lang="en-US" dirty="0">
                <a:solidFill>
                  <a:srgbClr val="000000"/>
                </a:solidFill>
                <a:latin typeface="Canva Sans"/>
              </a:rPr>
              <a:t> </a:t>
            </a:r>
          </a:p>
        </p:txBody>
      </p:sp>
      <p:sp>
        <p:nvSpPr>
          <p:cNvPr id="16" name="TextBox 16"/>
          <p:cNvSpPr txBox="1"/>
          <p:nvPr/>
        </p:nvSpPr>
        <p:spPr>
          <a:xfrm>
            <a:off x="5723493" y="9665211"/>
            <a:ext cx="2664768" cy="395045"/>
          </a:xfrm>
          <a:prstGeom prst="rect">
            <a:avLst/>
          </a:prstGeom>
        </p:spPr>
        <p:txBody>
          <a:bodyPr lIns="0" tIns="0" rIns="0" bIns="0" rtlCol="0" anchor="t">
            <a:spAutoFit/>
          </a:bodyPr>
          <a:lstStyle/>
          <a:p>
            <a:pPr algn="ctr">
              <a:lnSpc>
                <a:spcPts val="3285"/>
              </a:lnSpc>
              <a:spcBef>
                <a:spcPct val="0"/>
              </a:spcBef>
            </a:pPr>
            <a:r>
              <a:rPr lang="en-US" dirty="0" err="1">
                <a:solidFill>
                  <a:srgbClr val="000000"/>
                </a:solidFill>
                <a:latin typeface="Canva Sans"/>
              </a:rPr>
              <a:t>shahad</a:t>
            </a:r>
            <a:r>
              <a:rPr lang="en-US" sz="2346" dirty="0">
                <a:solidFill>
                  <a:srgbClr val="000000"/>
                </a:solidFill>
                <a:latin typeface="Canva Sans"/>
              </a:rPr>
              <a:t> </a:t>
            </a:r>
            <a:r>
              <a:rPr lang="en-US" dirty="0" err="1">
                <a:solidFill>
                  <a:srgbClr val="000000"/>
                </a:solidFill>
                <a:latin typeface="Canva Sans"/>
              </a:rPr>
              <a:t>basalamah</a:t>
            </a:r>
            <a:endParaRPr lang="en-US" sz="2346" dirty="0">
              <a:solidFill>
                <a:srgbClr val="000000"/>
              </a:solidFill>
              <a:latin typeface="Canva Sans"/>
            </a:endParaRPr>
          </a:p>
        </p:txBody>
      </p:sp>
      <p:sp>
        <p:nvSpPr>
          <p:cNvPr id="17" name="TextBox 17"/>
          <p:cNvSpPr txBox="1"/>
          <p:nvPr/>
        </p:nvSpPr>
        <p:spPr>
          <a:xfrm>
            <a:off x="9144000" y="9755988"/>
            <a:ext cx="2123890" cy="377026"/>
          </a:xfrm>
          <a:prstGeom prst="rect">
            <a:avLst/>
          </a:prstGeom>
        </p:spPr>
        <p:txBody>
          <a:bodyPr wrap="square" lIns="0" tIns="0" rIns="0" bIns="0" rtlCol="0" anchor="t">
            <a:spAutoFit/>
          </a:bodyPr>
          <a:lstStyle/>
          <a:p>
            <a:pPr algn="ctr">
              <a:lnSpc>
                <a:spcPts val="3285"/>
              </a:lnSpc>
              <a:spcBef>
                <a:spcPct val="0"/>
              </a:spcBef>
            </a:pPr>
            <a:r>
              <a:rPr lang="en-US" dirty="0" err="1">
                <a:solidFill>
                  <a:srgbClr val="000000"/>
                </a:solidFill>
                <a:latin typeface="Canva Sans"/>
              </a:rPr>
              <a:t>Alanoud</a:t>
            </a:r>
            <a:r>
              <a:rPr lang="en-US" dirty="0">
                <a:solidFill>
                  <a:srgbClr val="000000"/>
                </a:solidFill>
                <a:latin typeface="Canva San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a:off x="12888105" y="6089932"/>
            <a:ext cx="5233384" cy="3844171"/>
          </a:xfrm>
          <a:custGeom>
            <a:avLst/>
            <a:gdLst/>
            <a:ahLst/>
            <a:cxnLst/>
            <a:rect l="l" t="t" r="r" b="b"/>
            <a:pathLst>
              <a:path w="5233384" h="3844171">
                <a:moveTo>
                  <a:pt x="0" y="0"/>
                </a:moveTo>
                <a:lnTo>
                  <a:pt x="5233384" y="0"/>
                </a:lnTo>
                <a:lnTo>
                  <a:pt x="5233384" y="3844171"/>
                </a:lnTo>
                <a:lnTo>
                  <a:pt x="0" y="3844171"/>
                </a:lnTo>
                <a:lnTo>
                  <a:pt x="0" y="0"/>
                </a:lnTo>
                <a:close/>
              </a:path>
            </a:pathLst>
          </a:custGeom>
          <a:blipFill>
            <a:blip r:embed="rId5"/>
            <a:stretch>
              <a:fillRect l="-426" r="-426" b="-4874"/>
            </a:stretch>
          </a:blipFill>
        </p:spPr>
        <p:txBody>
          <a:bodyPr/>
          <a:lstStyle/>
          <a:p>
            <a:endParaRPr lang="en-US"/>
          </a:p>
        </p:txBody>
      </p:sp>
      <p:sp>
        <p:nvSpPr>
          <p:cNvPr id="13" name="TextBox 13"/>
          <p:cNvSpPr txBox="1"/>
          <p:nvPr/>
        </p:nvSpPr>
        <p:spPr>
          <a:xfrm>
            <a:off x="1897568" y="1353597"/>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a:t>
            </a:r>
          </a:p>
        </p:txBody>
      </p:sp>
      <p:sp>
        <p:nvSpPr>
          <p:cNvPr id="14" name="TextBox 14"/>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5" name="TextBox 15"/>
          <p:cNvSpPr txBox="1"/>
          <p:nvPr/>
        </p:nvSpPr>
        <p:spPr>
          <a:xfrm>
            <a:off x="0" y="2905924"/>
            <a:ext cx="17880089" cy="1780540"/>
          </a:xfrm>
          <a:prstGeom prst="rect">
            <a:avLst/>
          </a:prstGeom>
        </p:spPr>
        <p:txBody>
          <a:bodyPr lIns="0" tIns="0" rIns="0" bIns="0" rtlCol="0" anchor="t">
            <a:spAutoFit/>
          </a:bodyPr>
          <a:lstStyle/>
          <a:p>
            <a:pPr algn="ctr">
              <a:lnSpc>
                <a:spcPts val="4759"/>
              </a:lnSpc>
            </a:pPr>
            <a:r>
              <a:rPr lang="en-US" sz="3399">
                <a:solidFill>
                  <a:srgbClr val="5A798F"/>
                </a:solidFill>
                <a:latin typeface="Canva Sans"/>
              </a:rPr>
              <a:t>This dataset, was unprecedented in its scope, merges five previously independent heart datasets across 11 common features, creating the largest heart disease dataset to date for research. The datasets included are:</a:t>
            </a:r>
          </a:p>
        </p:txBody>
      </p:sp>
      <p:sp>
        <p:nvSpPr>
          <p:cNvPr id="16" name="TextBox 16"/>
          <p:cNvSpPr txBox="1"/>
          <p:nvPr/>
        </p:nvSpPr>
        <p:spPr>
          <a:xfrm>
            <a:off x="1514496" y="5067300"/>
            <a:ext cx="12024810" cy="4646929"/>
          </a:xfrm>
          <a:prstGeom prst="rect">
            <a:avLst/>
          </a:prstGeom>
        </p:spPr>
        <p:txBody>
          <a:bodyPr lIns="0" tIns="0" rIns="0" bIns="0" rtlCol="0" anchor="t">
            <a:spAutoFit/>
          </a:bodyPr>
          <a:lstStyle/>
          <a:p>
            <a:pPr marL="820427" lvl="1" indent="-410214" algn="l">
              <a:lnSpc>
                <a:spcPts val="5320"/>
              </a:lnSpc>
              <a:buFont typeface="Arial"/>
              <a:buChar char="•"/>
            </a:pPr>
            <a:r>
              <a:rPr lang="en-US" sz="3800">
                <a:solidFill>
                  <a:srgbClr val="5A798F"/>
                </a:solidFill>
                <a:latin typeface="Canva Sans Bold"/>
              </a:rPr>
              <a:t>Dataset Details:</a:t>
            </a:r>
          </a:p>
          <a:p>
            <a:pPr marL="1640854" lvl="2" indent="-546951" algn="l">
              <a:lnSpc>
                <a:spcPts val="5320"/>
              </a:lnSpc>
              <a:buFont typeface="Arial"/>
              <a:buChar char="⚬"/>
            </a:pPr>
            <a:r>
              <a:rPr lang="en-US" sz="3800">
                <a:solidFill>
                  <a:srgbClr val="5A798F"/>
                </a:solidFill>
                <a:latin typeface="Canva Sans"/>
              </a:rPr>
              <a:t>Cleveland: 303 observations</a:t>
            </a:r>
          </a:p>
          <a:p>
            <a:pPr marL="1640854" lvl="2" indent="-546951" algn="l">
              <a:lnSpc>
                <a:spcPts val="5320"/>
              </a:lnSpc>
              <a:buFont typeface="Arial"/>
              <a:buChar char="⚬"/>
            </a:pPr>
            <a:r>
              <a:rPr lang="en-US" sz="3800">
                <a:solidFill>
                  <a:srgbClr val="5A798F"/>
                </a:solidFill>
                <a:latin typeface="Canva Sans"/>
              </a:rPr>
              <a:t>Hungarian: 294 observations</a:t>
            </a:r>
          </a:p>
          <a:p>
            <a:pPr marL="1640854" lvl="2" indent="-546951" algn="l">
              <a:lnSpc>
                <a:spcPts val="5320"/>
              </a:lnSpc>
              <a:buFont typeface="Arial"/>
              <a:buChar char="⚬"/>
            </a:pPr>
            <a:r>
              <a:rPr lang="en-US" sz="3800">
                <a:solidFill>
                  <a:srgbClr val="5A798F"/>
                </a:solidFill>
                <a:latin typeface="Canva Sans"/>
              </a:rPr>
              <a:t>Switzerland: 123 observations</a:t>
            </a:r>
          </a:p>
          <a:p>
            <a:pPr marL="1640854" lvl="2" indent="-546951" algn="l">
              <a:lnSpc>
                <a:spcPts val="5320"/>
              </a:lnSpc>
              <a:buFont typeface="Arial"/>
              <a:buChar char="⚬"/>
            </a:pPr>
            <a:r>
              <a:rPr lang="en-US" sz="3800">
                <a:solidFill>
                  <a:srgbClr val="5A798F"/>
                </a:solidFill>
                <a:latin typeface="Canva Sans"/>
              </a:rPr>
              <a:t>Long Beach VA: 200 observations</a:t>
            </a:r>
          </a:p>
          <a:p>
            <a:pPr marL="1640854" lvl="2" indent="-546951" algn="l">
              <a:lnSpc>
                <a:spcPts val="5320"/>
              </a:lnSpc>
              <a:buFont typeface="Arial"/>
              <a:buChar char="⚬"/>
            </a:pPr>
            <a:r>
              <a:rPr lang="en-US" sz="3800">
                <a:solidFill>
                  <a:srgbClr val="5A798F"/>
                </a:solidFill>
                <a:latin typeface="Canva Sans"/>
              </a:rPr>
              <a:t>Stalog (Heart) Data Set: 270 observations</a:t>
            </a:r>
          </a:p>
          <a:p>
            <a:pPr algn="ctr">
              <a:lnSpc>
                <a:spcPts val="5320"/>
              </a:lnSpc>
            </a:pPr>
            <a:endParaRPr lang="en-US" sz="3800">
              <a:solidFill>
                <a:srgbClr val="5A798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29558" y="-4951251"/>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sp>
        <p:nvSpPr>
          <p:cNvPr id="5" name="Freeform 5"/>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3312665" y="1022801"/>
            <a:ext cx="14470349" cy="1492763"/>
            <a:chOff x="0" y="0"/>
            <a:chExt cx="3939507" cy="406400"/>
          </a:xfrm>
        </p:grpSpPr>
        <p:sp>
          <p:nvSpPr>
            <p:cNvPr id="7" name="Freeform 7"/>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8" name="TextBox 8"/>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9" name="Freeform 9"/>
          <p:cNvSpPr/>
          <p:nvPr/>
        </p:nvSpPr>
        <p:spPr>
          <a:xfrm>
            <a:off x="2673523" y="3975611"/>
            <a:ext cx="1014696" cy="1218521"/>
          </a:xfrm>
          <a:custGeom>
            <a:avLst/>
            <a:gdLst/>
            <a:ahLst/>
            <a:cxnLst/>
            <a:rect l="l" t="t" r="r" b="b"/>
            <a:pathLst>
              <a:path w="1014696" h="1218521">
                <a:moveTo>
                  <a:pt x="0" y="0"/>
                </a:moveTo>
                <a:lnTo>
                  <a:pt x="1014695" y="0"/>
                </a:lnTo>
                <a:lnTo>
                  <a:pt x="1014695" y="1218521"/>
                </a:lnTo>
                <a:lnTo>
                  <a:pt x="0" y="1218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340058" y="5651332"/>
            <a:ext cx="944235" cy="836077"/>
          </a:xfrm>
          <a:custGeom>
            <a:avLst/>
            <a:gdLst/>
            <a:ahLst/>
            <a:cxnLst/>
            <a:rect l="l" t="t" r="r" b="b"/>
            <a:pathLst>
              <a:path w="944235" h="836077">
                <a:moveTo>
                  <a:pt x="0" y="0"/>
                </a:moveTo>
                <a:lnTo>
                  <a:pt x="944235" y="0"/>
                </a:lnTo>
                <a:lnTo>
                  <a:pt x="944235" y="836077"/>
                </a:lnTo>
                <a:lnTo>
                  <a:pt x="0" y="836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3688218" y="6731804"/>
            <a:ext cx="1265993" cy="1547325"/>
          </a:xfrm>
          <a:custGeom>
            <a:avLst/>
            <a:gdLst/>
            <a:ahLst/>
            <a:cxnLst/>
            <a:rect l="l" t="t" r="r" b="b"/>
            <a:pathLst>
              <a:path w="1265993" h="1547325">
                <a:moveTo>
                  <a:pt x="0" y="0"/>
                </a:moveTo>
                <a:lnTo>
                  <a:pt x="1265993" y="0"/>
                </a:lnTo>
                <a:lnTo>
                  <a:pt x="1265993" y="1547325"/>
                </a:lnTo>
                <a:lnTo>
                  <a:pt x="0" y="15473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9059831" y="7170445"/>
            <a:ext cx="1190484" cy="1005941"/>
          </a:xfrm>
          <a:custGeom>
            <a:avLst/>
            <a:gdLst/>
            <a:ahLst/>
            <a:cxnLst/>
            <a:rect l="l" t="t" r="r" b="b"/>
            <a:pathLst>
              <a:path w="1190484" h="1005941">
                <a:moveTo>
                  <a:pt x="0" y="0"/>
                </a:moveTo>
                <a:lnTo>
                  <a:pt x="1190484" y="0"/>
                </a:lnTo>
                <a:lnTo>
                  <a:pt x="1190484" y="1005941"/>
                </a:lnTo>
                <a:lnTo>
                  <a:pt x="0" y="1005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9082180" y="4069183"/>
            <a:ext cx="1145787" cy="1145787"/>
          </a:xfrm>
          <a:custGeom>
            <a:avLst/>
            <a:gdLst/>
            <a:ahLst/>
            <a:cxnLst/>
            <a:rect l="l" t="t" r="r" b="b"/>
            <a:pathLst>
              <a:path w="1145787" h="1145787">
                <a:moveTo>
                  <a:pt x="0" y="0"/>
                </a:moveTo>
                <a:lnTo>
                  <a:pt x="1145787" y="0"/>
                </a:lnTo>
                <a:lnTo>
                  <a:pt x="1145787" y="1145787"/>
                </a:lnTo>
                <a:lnTo>
                  <a:pt x="0" y="11457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9626498" y="5491159"/>
            <a:ext cx="1349490" cy="1403062"/>
          </a:xfrm>
          <a:custGeom>
            <a:avLst/>
            <a:gdLst/>
            <a:ahLst/>
            <a:cxnLst/>
            <a:rect l="l" t="t" r="r" b="b"/>
            <a:pathLst>
              <a:path w="1349490" h="1403062">
                <a:moveTo>
                  <a:pt x="0" y="0"/>
                </a:moveTo>
                <a:lnTo>
                  <a:pt x="1349490" y="0"/>
                </a:lnTo>
                <a:lnTo>
                  <a:pt x="1349490" y="1403061"/>
                </a:lnTo>
                <a:lnTo>
                  <a:pt x="0" y="14030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3836785" y="9150105"/>
            <a:ext cx="1263326" cy="1035927"/>
          </a:xfrm>
          <a:custGeom>
            <a:avLst/>
            <a:gdLst/>
            <a:ahLst/>
            <a:cxnLst/>
            <a:rect l="l" t="t" r="r" b="b"/>
            <a:pathLst>
              <a:path w="1263326" h="1035927">
                <a:moveTo>
                  <a:pt x="0" y="0"/>
                </a:moveTo>
                <a:lnTo>
                  <a:pt x="1263326" y="0"/>
                </a:lnTo>
                <a:lnTo>
                  <a:pt x="1263326" y="1035928"/>
                </a:lnTo>
                <a:lnTo>
                  <a:pt x="0" y="103592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9686189" y="8737629"/>
            <a:ext cx="1318374" cy="1549371"/>
          </a:xfrm>
          <a:custGeom>
            <a:avLst/>
            <a:gdLst/>
            <a:ahLst/>
            <a:cxnLst/>
            <a:rect l="l" t="t" r="r" b="b"/>
            <a:pathLst>
              <a:path w="1318374" h="1549371">
                <a:moveTo>
                  <a:pt x="0" y="0"/>
                </a:moveTo>
                <a:lnTo>
                  <a:pt x="1318374" y="0"/>
                </a:lnTo>
                <a:lnTo>
                  <a:pt x="1318374" y="1549371"/>
                </a:lnTo>
                <a:lnTo>
                  <a:pt x="0" y="15493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7" name="Freeform 17"/>
          <p:cNvSpPr/>
          <p:nvPr/>
        </p:nvSpPr>
        <p:spPr>
          <a:xfrm>
            <a:off x="16404594" y="3961299"/>
            <a:ext cx="1475495" cy="1403062"/>
          </a:xfrm>
          <a:custGeom>
            <a:avLst/>
            <a:gdLst/>
            <a:ahLst/>
            <a:cxnLst/>
            <a:rect l="l" t="t" r="r" b="b"/>
            <a:pathLst>
              <a:path w="1475495" h="1403062">
                <a:moveTo>
                  <a:pt x="0" y="0"/>
                </a:moveTo>
                <a:lnTo>
                  <a:pt x="1475495" y="0"/>
                </a:lnTo>
                <a:lnTo>
                  <a:pt x="1475495" y="1403062"/>
                </a:lnTo>
                <a:lnTo>
                  <a:pt x="0" y="140306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15581105" y="5816710"/>
            <a:ext cx="1609877" cy="1945471"/>
          </a:xfrm>
          <a:custGeom>
            <a:avLst/>
            <a:gdLst/>
            <a:ahLst/>
            <a:cxnLst/>
            <a:rect l="l" t="t" r="r" b="b"/>
            <a:pathLst>
              <a:path w="1609877" h="1945471">
                <a:moveTo>
                  <a:pt x="0" y="0"/>
                </a:moveTo>
                <a:lnTo>
                  <a:pt x="1609877" y="0"/>
                </a:lnTo>
                <a:lnTo>
                  <a:pt x="1609877" y="1945471"/>
                </a:lnTo>
                <a:lnTo>
                  <a:pt x="0" y="1945471"/>
                </a:lnTo>
                <a:lnTo>
                  <a:pt x="0" y="0"/>
                </a:lnTo>
                <a:close/>
              </a:path>
            </a:pathLst>
          </a:custGeom>
          <a:blipFill>
            <a:blip r:embed="rId22"/>
            <a:stretch>
              <a:fillRect/>
            </a:stretch>
          </a:blipFill>
        </p:spPr>
        <p:txBody>
          <a:bodyPr/>
          <a:lstStyle/>
          <a:p>
            <a:endParaRPr lang="en-US"/>
          </a:p>
        </p:txBody>
      </p:sp>
      <p:sp>
        <p:nvSpPr>
          <p:cNvPr id="19" name="Freeform 19"/>
          <p:cNvSpPr/>
          <p:nvPr/>
        </p:nvSpPr>
        <p:spPr>
          <a:xfrm>
            <a:off x="14370652" y="8066981"/>
            <a:ext cx="2839215" cy="1156335"/>
          </a:xfrm>
          <a:custGeom>
            <a:avLst/>
            <a:gdLst/>
            <a:ahLst/>
            <a:cxnLst/>
            <a:rect l="l" t="t" r="r" b="b"/>
            <a:pathLst>
              <a:path w="2839215" h="1156335">
                <a:moveTo>
                  <a:pt x="0" y="0"/>
                </a:moveTo>
                <a:lnTo>
                  <a:pt x="2839215" y="0"/>
                </a:lnTo>
                <a:lnTo>
                  <a:pt x="2839215" y="1156335"/>
                </a:lnTo>
                <a:lnTo>
                  <a:pt x="0" y="11563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0" name="TextBox 20"/>
          <p:cNvSpPr txBox="1"/>
          <p:nvPr/>
        </p:nvSpPr>
        <p:spPr>
          <a:xfrm>
            <a:off x="1897568" y="1353597"/>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a:t>
            </a:r>
          </a:p>
        </p:txBody>
      </p:sp>
      <p:sp>
        <p:nvSpPr>
          <p:cNvPr id="21" name="TextBox 21"/>
          <p:cNvSpPr txBox="1"/>
          <p:nvPr/>
        </p:nvSpPr>
        <p:spPr>
          <a:xfrm>
            <a:off x="10874346" y="4303078"/>
            <a:ext cx="9525" cy="1309360"/>
          </a:xfrm>
          <a:prstGeom prst="rect">
            <a:avLst/>
          </a:prstGeom>
        </p:spPr>
        <p:txBody>
          <a:bodyPr lIns="0" tIns="0" rIns="0" bIns="0" rtlCol="0" anchor="t">
            <a:spAutoFit/>
          </a:bodyPr>
          <a:lstStyle/>
          <a:p>
            <a:pPr algn="ctr">
              <a:lnSpc>
                <a:spcPts val="10780"/>
              </a:lnSpc>
            </a:pPr>
            <a:endParaRPr/>
          </a:p>
        </p:txBody>
      </p:sp>
      <p:sp>
        <p:nvSpPr>
          <p:cNvPr id="22" name="TextBox 22"/>
          <p:cNvSpPr txBox="1"/>
          <p:nvPr/>
        </p:nvSpPr>
        <p:spPr>
          <a:xfrm>
            <a:off x="0" y="2905924"/>
            <a:ext cx="17880089" cy="580390"/>
          </a:xfrm>
          <a:prstGeom prst="rect">
            <a:avLst/>
          </a:prstGeom>
        </p:spPr>
        <p:txBody>
          <a:bodyPr lIns="0" tIns="0" rIns="0" bIns="0" rtlCol="0" anchor="t">
            <a:spAutoFit/>
          </a:bodyPr>
          <a:lstStyle/>
          <a:p>
            <a:pPr algn="ctr">
              <a:lnSpc>
                <a:spcPts val="4759"/>
              </a:lnSpc>
            </a:pPr>
            <a:r>
              <a:rPr lang="en-US" sz="3399">
                <a:solidFill>
                  <a:srgbClr val="5A798F"/>
                </a:solidFill>
                <a:latin typeface="Canva Sans"/>
              </a:rPr>
              <a:t>This is the 11 common features was a common between the 5 dataset :</a:t>
            </a:r>
          </a:p>
        </p:txBody>
      </p:sp>
      <p:sp>
        <p:nvSpPr>
          <p:cNvPr id="23" name="TextBox 23"/>
          <p:cNvSpPr txBox="1"/>
          <p:nvPr/>
        </p:nvSpPr>
        <p:spPr>
          <a:xfrm>
            <a:off x="1204649" y="4326799"/>
            <a:ext cx="1135410" cy="56387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1-</a:t>
            </a:r>
            <a:r>
              <a:rPr lang="en-US" sz="3300">
                <a:solidFill>
                  <a:srgbClr val="2D3B44"/>
                </a:solidFill>
                <a:latin typeface="Canva Sans"/>
              </a:rPr>
              <a:t>Age</a:t>
            </a:r>
          </a:p>
        </p:txBody>
      </p:sp>
      <p:sp>
        <p:nvSpPr>
          <p:cNvPr id="24" name="TextBox 24"/>
          <p:cNvSpPr txBox="1"/>
          <p:nvPr/>
        </p:nvSpPr>
        <p:spPr>
          <a:xfrm>
            <a:off x="1028700" y="5731163"/>
            <a:ext cx="1102519" cy="56387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2-</a:t>
            </a:r>
            <a:r>
              <a:rPr lang="en-US" sz="3300">
                <a:solidFill>
                  <a:srgbClr val="2D3B44"/>
                </a:solidFill>
                <a:latin typeface="Canva Sans"/>
              </a:rPr>
              <a:t>Sex</a:t>
            </a:r>
          </a:p>
        </p:txBody>
      </p:sp>
      <p:sp>
        <p:nvSpPr>
          <p:cNvPr id="25" name="TextBox 25"/>
          <p:cNvSpPr txBox="1"/>
          <p:nvPr/>
        </p:nvSpPr>
        <p:spPr>
          <a:xfrm>
            <a:off x="1028700" y="6895118"/>
            <a:ext cx="3581767" cy="1144904"/>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3- </a:t>
            </a:r>
            <a:r>
              <a:rPr lang="en-US" sz="3300">
                <a:solidFill>
                  <a:srgbClr val="2D3B44"/>
                </a:solidFill>
                <a:latin typeface="Canva Sans"/>
              </a:rPr>
              <a:t>Chest Pain Type</a:t>
            </a:r>
          </a:p>
        </p:txBody>
      </p:sp>
      <p:sp>
        <p:nvSpPr>
          <p:cNvPr id="26" name="TextBox 26"/>
          <p:cNvSpPr txBox="1"/>
          <p:nvPr/>
        </p:nvSpPr>
        <p:spPr>
          <a:xfrm>
            <a:off x="878912" y="8460104"/>
            <a:ext cx="4603917" cy="172592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4-</a:t>
            </a:r>
            <a:r>
              <a:rPr lang="en-US" sz="3300">
                <a:solidFill>
                  <a:srgbClr val="2D3B44"/>
                </a:solidFill>
                <a:latin typeface="Canva Sans"/>
              </a:rPr>
              <a:t>Resting Blood Pressure </a:t>
            </a:r>
          </a:p>
          <a:p>
            <a:pPr algn="l">
              <a:lnSpc>
                <a:spcPts val="4620"/>
              </a:lnSpc>
            </a:pPr>
            <a:r>
              <a:rPr lang="en-US" sz="3300">
                <a:solidFill>
                  <a:srgbClr val="2D3B44"/>
                </a:solidFill>
                <a:latin typeface="Canva Sans"/>
              </a:rPr>
              <a:t>(RestingBP)</a:t>
            </a:r>
          </a:p>
        </p:txBody>
      </p:sp>
      <p:sp>
        <p:nvSpPr>
          <p:cNvPr id="27" name="TextBox 27"/>
          <p:cNvSpPr txBox="1"/>
          <p:nvPr/>
        </p:nvSpPr>
        <p:spPr>
          <a:xfrm>
            <a:off x="6025754" y="4527721"/>
            <a:ext cx="2767012" cy="56387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5-</a:t>
            </a:r>
            <a:r>
              <a:rPr lang="en-US" sz="3300">
                <a:solidFill>
                  <a:srgbClr val="2D3B44"/>
                </a:solidFill>
                <a:latin typeface="Canva Sans"/>
              </a:rPr>
              <a:t>Cholesterol</a:t>
            </a:r>
          </a:p>
        </p:txBody>
      </p:sp>
      <p:sp>
        <p:nvSpPr>
          <p:cNvPr id="28" name="TextBox 28"/>
          <p:cNvSpPr txBox="1"/>
          <p:nvPr/>
        </p:nvSpPr>
        <p:spPr>
          <a:xfrm>
            <a:off x="6025754" y="5596425"/>
            <a:ext cx="4353953" cy="1144904"/>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6-</a:t>
            </a:r>
            <a:r>
              <a:rPr lang="en-US" sz="3300">
                <a:solidFill>
                  <a:srgbClr val="2D3B44"/>
                </a:solidFill>
                <a:latin typeface="Canva Sans"/>
              </a:rPr>
              <a:t>Fasting Blood Sugar (FastingBS)</a:t>
            </a:r>
          </a:p>
        </p:txBody>
      </p:sp>
      <p:sp>
        <p:nvSpPr>
          <p:cNvPr id="29" name="TextBox 29"/>
          <p:cNvSpPr txBox="1"/>
          <p:nvPr/>
        </p:nvSpPr>
        <p:spPr>
          <a:xfrm>
            <a:off x="6025754" y="7331551"/>
            <a:ext cx="2835176" cy="56387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7-</a:t>
            </a:r>
            <a:r>
              <a:rPr lang="en-US" sz="3300">
                <a:solidFill>
                  <a:srgbClr val="2D3B44"/>
                </a:solidFill>
                <a:latin typeface="Canva Sans"/>
              </a:rPr>
              <a:t>Resting ECG</a:t>
            </a:r>
          </a:p>
        </p:txBody>
      </p:sp>
      <p:sp>
        <p:nvSpPr>
          <p:cNvPr id="30" name="TextBox 30"/>
          <p:cNvSpPr txBox="1"/>
          <p:nvPr/>
        </p:nvSpPr>
        <p:spPr>
          <a:xfrm>
            <a:off x="6025754" y="8766936"/>
            <a:ext cx="4405213" cy="1144904"/>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8-</a:t>
            </a:r>
            <a:r>
              <a:rPr lang="en-US" sz="3300">
                <a:solidFill>
                  <a:srgbClr val="2D3B44"/>
                </a:solidFill>
                <a:latin typeface="Canva Sans"/>
              </a:rPr>
              <a:t>Maximum Heart Rate (MaxHR)</a:t>
            </a:r>
          </a:p>
        </p:txBody>
      </p:sp>
      <p:sp>
        <p:nvSpPr>
          <p:cNvPr id="31" name="TextBox 31"/>
          <p:cNvSpPr txBox="1"/>
          <p:nvPr/>
        </p:nvSpPr>
        <p:spPr>
          <a:xfrm>
            <a:off x="11798271" y="4364966"/>
            <a:ext cx="5009710" cy="1144904"/>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9-</a:t>
            </a:r>
            <a:r>
              <a:rPr lang="en-US" sz="3300">
                <a:solidFill>
                  <a:srgbClr val="2D3B44"/>
                </a:solidFill>
                <a:latin typeface="Canva Sans"/>
              </a:rPr>
              <a:t>Exercise-induced Angina (ExerciseAngina)</a:t>
            </a:r>
          </a:p>
        </p:txBody>
      </p:sp>
      <p:sp>
        <p:nvSpPr>
          <p:cNvPr id="32" name="TextBox 32"/>
          <p:cNvSpPr txBox="1"/>
          <p:nvPr/>
        </p:nvSpPr>
        <p:spPr>
          <a:xfrm>
            <a:off x="11798271" y="6262668"/>
            <a:ext cx="5479122" cy="1144904"/>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10-</a:t>
            </a:r>
            <a:r>
              <a:rPr lang="en-US" sz="3300">
                <a:solidFill>
                  <a:srgbClr val="2D3B44"/>
                </a:solidFill>
                <a:latin typeface="Canva Sans"/>
              </a:rPr>
              <a:t>ST Depression (Oldpeak)</a:t>
            </a:r>
          </a:p>
        </p:txBody>
      </p:sp>
      <p:sp>
        <p:nvSpPr>
          <p:cNvPr id="33" name="TextBox 33"/>
          <p:cNvSpPr txBox="1"/>
          <p:nvPr/>
        </p:nvSpPr>
        <p:spPr>
          <a:xfrm>
            <a:off x="11865797" y="8077657"/>
            <a:ext cx="2354907" cy="563879"/>
          </a:xfrm>
          <a:prstGeom prst="rect">
            <a:avLst/>
          </a:prstGeom>
        </p:spPr>
        <p:txBody>
          <a:bodyPr lIns="0" tIns="0" rIns="0" bIns="0" rtlCol="0" anchor="t">
            <a:spAutoFit/>
          </a:bodyPr>
          <a:lstStyle/>
          <a:p>
            <a:pPr algn="l">
              <a:lnSpc>
                <a:spcPts val="4620"/>
              </a:lnSpc>
            </a:pPr>
            <a:r>
              <a:rPr lang="en-US" sz="3300">
                <a:solidFill>
                  <a:srgbClr val="2D3B44"/>
                </a:solidFill>
                <a:latin typeface="Canva Sans Bold"/>
              </a:rPr>
              <a:t>11-</a:t>
            </a:r>
            <a:r>
              <a:rPr lang="en-US" sz="3300">
                <a:solidFill>
                  <a:srgbClr val="2D3B44"/>
                </a:solidFill>
                <a:latin typeface="Canva Sans"/>
              </a:rPr>
              <a:t>ST Slope</a:t>
            </a:r>
          </a:p>
        </p:txBody>
      </p:sp>
      <p:sp>
        <p:nvSpPr>
          <p:cNvPr id="34" name="TextBox 34"/>
          <p:cNvSpPr txBox="1"/>
          <p:nvPr/>
        </p:nvSpPr>
        <p:spPr>
          <a:xfrm>
            <a:off x="11732567" y="9537641"/>
            <a:ext cx="5141119" cy="563879"/>
          </a:xfrm>
          <a:prstGeom prst="rect">
            <a:avLst/>
          </a:prstGeom>
        </p:spPr>
        <p:txBody>
          <a:bodyPr lIns="0" tIns="0" rIns="0" bIns="0" rtlCol="0" anchor="t">
            <a:spAutoFit/>
          </a:bodyPr>
          <a:lstStyle/>
          <a:p>
            <a:pPr algn="l">
              <a:lnSpc>
                <a:spcPts val="4620"/>
              </a:lnSpc>
            </a:pPr>
            <a:r>
              <a:rPr lang="en-US" sz="3300">
                <a:solidFill>
                  <a:srgbClr val="E13838"/>
                </a:solidFill>
                <a:latin typeface="Canva Sans Bold"/>
              </a:rPr>
              <a:t>class table: HeartDisease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233680" y="-5471937"/>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3355568" y="6130719"/>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a:off x="1028700" y="3702275"/>
            <a:ext cx="7359870" cy="4640159"/>
          </a:xfrm>
          <a:custGeom>
            <a:avLst/>
            <a:gdLst/>
            <a:ahLst/>
            <a:cxnLst/>
            <a:rect l="l" t="t" r="r" b="b"/>
            <a:pathLst>
              <a:path w="7359870" h="4640159">
                <a:moveTo>
                  <a:pt x="0" y="0"/>
                </a:moveTo>
                <a:lnTo>
                  <a:pt x="7359870" y="0"/>
                </a:lnTo>
                <a:lnTo>
                  <a:pt x="7359870" y="4640159"/>
                </a:lnTo>
                <a:lnTo>
                  <a:pt x="0" y="4640159"/>
                </a:lnTo>
                <a:lnTo>
                  <a:pt x="0" y="0"/>
                </a:lnTo>
                <a:close/>
              </a:path>
            </a:pathLst>
          </a:custGeom>
          <a:blipFill>
            <a:blip r:embed="rId5"/>
            <a:stretch>
              <a:fillRect/>
            </a:stretch>
          </a:blipFill>
        </p:spPr>
        <p:txBody>
          <a:bodyPr/>
          <a:lstStyle/>
          <a:p>
            <a:endParaRPr lang="en-US"/>
          </a:p>
        </p:txBody>
      </p:sp>
      <p:sp>
        <p:nvSpPr>
          <p:cNvPr id="13" name="Freeform 13"/>
          <p:cNvSpPr/>
          <p:nvPr/>
        </p:nvSpPr>
        <p:spPr>
          <a:xfrm>
            <a:off x="9705242" y="3702275"/>
            <a:ext cx="7867072" cy="4640159"/>
          </a:xfrm>
          <a:custGeom>
            <a:avLst/>
            <a:gdLst/>
            <a:ahLst/>
            <a:cxnLst/>
            <a:rect l="l" t="t" r="r" b="b"/>
            <a:pathLst>
              <a:path w="7867072" h="4640159">
                <a:moveTo>
                  <a:pt x="0" y="0"/>
                </a:moveTo>
                <a:lnTo>
                  <a:pt x="7867072" y="0"/>
                </a:lnTo>
                <a:lnTo>
                  <a:pt x="7867072" y="4640159"/>
                </a:lnTo>
                <a:lnTo>
                  <a:pt x="0" y="4640159"/>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 graphs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233680" y="-5471937"/>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3355568" y="6130719"/>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a:off x="1130444" y="3237645"/>
            <a:ext cx="6593686" cy="5104789"/>
          </a:xfrm>
          <a:custGeom>
            <a:avLst/>
            <a:gdLst/>
            <a:ahLst/>
            <a:cxnLst/>
            <a:rect l="l" t="t" r="r" b="b"/>
            <a:pathLst>
              <a:path w="6593686" h="5104789">
                <a:moveTo>
                  <a:pt x="0" y="0"/>
                </a:moveTo>
                <a:lnTo>
                  <a:pt x="6593686" y="0"/>
                </a:lnTo>
                <a:lnTo>
                  <a:pt x="6593686" y="5104789"/>
                </a:lnTo>
                <a:lnTo>
                  <a:pt x="0" y="5104789"/>
                </a:lnTo>
                <a:lnTo>
                  <a:pt x="0" y="0"/>
                </a:lnTo>
                <a:close/>
              </a:path>
            </a:pathLst>
          </a:custGeom>
          <a:blipFill>
            <a:blip r:embed="rId5"/>
            <a:stretch>
              <a:fillRect/>
            </a:stretch>
          </a:blipFill>
        </p:spPr>
        <p:txBody>
          <a:bodyPr/>
          <a:lstStyle/>
          <a:p>
            <a:endParaRPr lang="en-US"/>
          </a:p>
        </p:txBody>
      </p:sp>
      <p:sp>
        <p:nvSpPr>
          <p:cNvPr id="13" name="Freeform 13"/>
          <p:cNvSpPr/>
          <p:nvPr/>
        </p:nvSpPr>
        <p:spPr>
          <a:xfrm>
            <a:off x="7967751" y="2911666"/>
            <a:ext cx="9749220" cy="6260321"/>
          </a:xfrm>
          <a:custGeom>
            <a:avLst/>
            <a:gdLst/>
            <a:ahLst/>
            <a:cxnLst/>
            <a:rect l="l" t="t" r="r" b="b"/>
            <a:pathLst>
              <a:path w="9749220" h="6260321">
                <a:moveTo>
                  <a:pt x="0" y="0"/>
                </a:moveTo>
                <a:lnTo>
                  <a:pt x="9749220" y="0"/>
                </a:lnTo>
                <a:lnTo>
                  <a:pt x="9749220" y="6260322"/>
                </a:lnTo>
                <a:lnTo>
                  <a:pt x="0" y="6260322"/>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1130444" y="1350479"/>
            <a:ext cx="8574798"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 graphs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grpSp>
        <p:nvGrpSpPr>
          <p:cNvPr id="5" name="Group 5"/>
          <p:cNvGrpSpPr>
            <a:grpSpLocks noChangeAspect="1"/>
          </p:cNvGrpSpPr>
          <p:nvPr/>
        </p:nvGrpSpPr>
        <p:grpSpPr>
          <a:xfrm rot="-3490952">
            <a:off x="-2506889" y="5777821"/>
            <a:ext cx="6118046" cy="8312563"/>
            <a:chOff x="0" y="0"/>
            <a:chExt cx="3364992" cy="4572000"/>
          </a:xfrm>
        </p:grpSpPr>
        <p:sp>
          <p:nvSpPr>
            <p:cNvPr id="6" name="Freeform 6"/>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7" name="Freeform 7"/>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3"/>
              <a:stretch>
                <a:fillRect l="-48" r="-48"/>
              </a:stretch>
            </a:blipFill>
          </p:spPr>
          <p:txBody>
            <a:bodyPr/>
            <a:lstStyle/>
            <a:p>
              <a:endParaRPr lang="en-US"/>
            </a:p>
          </p:txBody>
        </p:sp>
      </p:grpSp>
      <p:sp>
        <p:nvSpPr>
          <p:cNvPr id="8" name="Freeform 8"/>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312665" y="1022801"/>
            <a:ext cx="14470349" cy="1492763"/>
            <a:chOff x="0" y="0"/>
            <a:chExt cx="3939507" cy="406400"/>
          </a:xfrm>
        </p:grpSpPr>
        <p:sp>
          <p:nvSpPr>
            <p:cNvPr id="10" name="Freeform 10"/>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11" name="TextBox 11"/>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12" name="Freeform 12"/>
          <p:cNvSpPr/>
          <p:nvPr/>
        </p:nvSpPr>
        <p:spPr>
          <a:xfrm rot="-4437931">
            <a:off x="14807764" y="6118093"/>
            <a:ext cx="4903071" cy="3369747"/>
          </a:xfrm>
          <a:custGeom>
            <a:avLst/>
            <a:gdLst/>
            <a:ahLst/>
            <a:cxnLst/>
            <a:rect l="l" t="t" r="r" b="b"/>
            <a:pathLst>
              <a:path w="4903071" h="3369747">
                <a:moveTo>
                  <a:pt x="0" y="0"/>
                </a:moveTo>
                <a:lnTo>
                  <a:pt x="4903072" y="0"/>
                </a:lnTo>
                <a:lnTo>
                  <a:pt x="4903072" y="3369747"/>
                </a:lnTo>
                <a:lnTo>
                  <a:pt x="0" y="3369747"/>
                </a:lnTo>
                <a:lnTo>
                  <a:pt x="0" y="0"/>
                </a:lnTo>
                <a:close/>
              </a:path>
            </a:pathLst>
          </a:custGeom>
          <a:blipFill>
            <a:blip r:embed="rId5">
              <a:alphaModFix amt="73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4502658" y="5934721"/>
            <a:ext cx="4004388" cy="3999382"/>
          </a:xfrm>
          <a:custGeom>
            <a:avLst/>
            <a:gdLst/>
            <a:ahLst/>
            <a:cxnLst/>
            <a:rect l="l" t="t" r="r" b="b"/>
            <a:pathLst>
              <a:path w="4004388" h="3999382">
                <a:moveTo>
                  <a:pt x="0" y="0"/>
                </a:moveTo>
                <a:lnTo>
                  <a:pt x="4004387" y="0"/>
                </a:lnTo>
                <a:lnTo>
                  <a:pt x="4004387" y="3999382"/>
                </a:lnTo>
                <a:lnTo>
                  <a:pt x="0" y="3999382"/>
                </a:lnTo>
                <a:lnTo>
                  <a:pt x="0" y="0"/>
                </a:lnTo>
                <a:close/>
              </a:path>
            </a:pathLst>
          </a:custGeom>
          <a:blipFill>
            <a:blip r:embed="rId7"/>
            <a:stretch>
              <a:fillRect/>
            </a:stretch>
          </a:blipFill>
        </p:spPr>
        <p:txBody>
          <a:bodyPr/>
          <a:lstStyle/>
          <a:p>
            <a:endParaRPr lang="en-US"/>
          </a:p>
        </p:txBody>
      </p:sp>
      <p:sp>
        <p:nvSpPr>
          <p:cNvPr id="14" name="Freeform 14"/>
          <p:cNvSpPr/>
          <p:nvPr/>
        </p:nvSpPr>
        <p:spPr>
          <a:xfrm>
            <a:off x="9534918" y="5803275"/>
            <a:ext cx="4004388" cy="3999382"/>
          </a:xfrm>
          <a:custGeom>
            <a:avLst/>
            <a:gdLst/>
            <a:ahLst/>
            <a:cxnLst/>
            <a:rect l="l" t="t" r="r" b="b"/>
            <a:pathLst>
              <a:path w="4004388" h="3999382">
                <a:moveTo>
                  <a:pt x="0" y="0"/>
                </a:moveTo>
                <a:lnTo>
                  <a:pt x="4004387" y="0"/>
                </a:lnTo>
                <a:lnTo>
                  <a:pt x="4004387" y="3999382"/>
                </a:lnTo>
                <a:lnTo>
                  <a:pt x="0" y="3999382"/>
                </a:lnTo>
                <a:lnTo>
                  <a:pt x="0" y="0"/>
                </a:lnTo>
                <a:close/>
              </a:path>
            </a:pathLst>
          </a:custGeom>
          <a:blipFill>
            <a:blip r:embed="rId7"/>
            <a:stretch>
              <a:fillRect/>
            </a:stretch>
          </a:blipFill>
        </p:spPr>
        <p:txBody>
          <a:bodyPr/>
          <a:lstStyle/>
          <a:p>
            <a:endParaRPr lang="en-US"/>
          </a:p>
        </p:txBody>
      </p:sp>
      <p:sp>
        <p:nvSpPr>
          <p:cNvPr id="15" name="Freeform 15"/>
          <p:cNvSpPr/>
          <p:nvPr/>
        </p:nvSpPr>
        <p:spPr>
          <a:xfrm>
            <a:off x="5889650" y="6398759"/>
            <a:ext cx="1230404" cy="1564533"/>
          </a:xfrm>
          <a:custGeom>
            <a:avLst/>
            <a:gdLst/>
            <a:ahLst/>
            <a:cxnLst/>
            <a:rect l="l" t="t" r="r" b="b"/>
            <a:pathLst>
              <a:path w="1230404" h="1564533">
                <a:moveTo>
                  <a:pt x="0" y="0"/>
                </a:moveTo>
                <a:lnTo>
                  <a:pt x="1230403" y="0"/>
                </a:lnTo>
                <a:lnTo>
                  <a:pt x="1230403" y="1564534"/>
                </a:lnTo>
                <a:lnTo>
                  <a:pt x="0" y="15645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0907705" y="6293655"/>
            <a:ext cx="1654459" cy="1669638"/>
          </a:xfrm>
          <a:custGeom>
            <a:avLst/>
            <a:gdLst/>
            <a:ahLst/>
            <a:cxnLst/>
            <a:rect l="l" t="t" r="r" b="b"/>
            <a:pathLst>
              <a:path w="1654459" h="1669638">
                <a:moveTo>
                  <a:pt x="0" y="0"/>
                </a:moveTo>
                <a:lnTo>
                  <a:pt x="1654459" y="0"/>
                </a:lnTo>
                <a:lnTo>
                  <a:pt x="1654459" y="1669638"/>
                </a:lnTo>
                <a:lnTo>
                  <a:pt x="0" y="16696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a:off x="343674" y="3030948"/>
            <a:ext cx="16326743" cy="2077798"/>
          </a:xfrm>
          <a:prstGeom prst="rect">
            <a:avLst/>
          </a:prstGeom>
        </p:spPr>
        <p:txBody>
          <a:bodyPr lIns="0" tIns="0" rIns="0" bIns="0" rtlCol="0" anchor="t">
            <a:spAutoFit/>
          </a:bodyPr>
          <a:lstStyle/>
          <a:p>
            <a:pPr algn="l">
              <a:lnSpc>
                <a:spcPts val="4125"/>
              </a:lnSpc>
            </a:pPr>
            <a:r>
              <a:rPr lang="en-US" sz="2946">
                <a:solidFill>
                  <a:srgbClr val="5A798F"/>
                </a:solidFill>
                <a:latin typeface="Canva Sans"/>
              </a:rPr>
              <a:t>To achieve better accuracy, we used different techniques to get the data ready. First, we cleaned the data to remove any errors or inconsistencies. Then, we transformed the data to make it easier to work with and analyze.</a:t>
            </a:r>
          </a:p>
          <a:p>
            <a:pPr algn="l">
              <a:lnSpc>
                <a:spcPts val="4125"/>
              </a:lnSpc>
              <a:spcBef>
                <a:spcPct val="0"/>
              </a:spcBef>
            </a:pPr>
            <a:r>
              <a:rPr lang="en-US" sz="2946">
                <a:solidFill>
                  <a:srgbClr val="5A798F"/>
                </a:solidFill>
                <a:latin typeface="Canva Sans"/>
              </a:rPr>
              <a:t>for that we applied several preprocessing techniques:</a:t>
            </a:r>
          </a:p>
        </p:txBody>
      </p:sp>
      <p:sp>
        <p:nvSpPr>
          <p:cNvPr id="18" name="TextBox 18"/>
          <p:cNvSpPr txBox="1"/>
          <p:nvPr/>
        </p:nvSpPr>
        <p:spPr>
          <a:xfrm>
            <a:off x="1028700" y="1288176"/>
            <a:ext cx="9436163"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 preprocessing</a:t>
            </a:r>
          </a:p>
        </p:txBody>
      </p:sp>
      <p:sp>
        <p:nvSpPr>
          <p:cNvPr id="19" name="TextBox 19"/>
          <p:cNvSpPr txBox="1"/>
          <p:nvPr/>
        </p:nvSpPr>
        <p:spPr>
          <a:xfrm>
            <a:off x="5274448" y="8012231"/>
            <a:ext cx="2460807" cy="1246069"/>
          </a:xfrm>
          <a:prstGeom prst="rect">
            <a:avLst/>
          </a:prstGeom>
        </p:spPr>
        <p:txBody>
          <a:bodyPr lIns="0" tIns="0" rIns="0" bIns="0" rtlCol="0" anchor="t">
            <a:spAutoFit/>
          </a:bodyPr>
          <a:lstStyle/>
          <a:p>
            <a:pPr algn="ctr">
              <a:lnSpc>
                <a:spcPts val="5004"/>
              </a:lnSpc>
            </a:pPr>
            <a:r>
              <a:rPr lang="en-US" sz="3574">
                <a:solidFill>
                  <a:srgbClr val="000000"/>
                </a:solidFill>
                <a:latin typeface="Canva Sans Bold"/>
              </a:rPr>
              <a:t>Data cleaning</a:t>
            </a:r>
          </a:p>
        </p:txBody>
      </p:sp>
      <p:sp>
        <p:nvSpPr>
          <p:cNvPr id="20" name="TextBox 20"/>
          <p:cNvSpPr txBox="1"/>
          <p:nvPr/>
        </p:nvSpPr>
        <p:spPr>
          <a:xfrm>
            <a:off x="10033639" y="8168142"/>
            <a:ext cx="3006945" cy="943772"/>
          </a:xfrm>
          <a:prstGeom prst="rect">
            <a:avLst/>
          </a:prstGeom>
        </p:spPr>
        <p:txBody>
          <a:bodyPr lIns="0" tIns="0" rIns="0" bIns="0" rtlCol="0" anchor="t">
            <a:spAutoFit/>
          </a:bodyPr>
          <a:lstStyle/>
          <a:p>
            <a:pPr algn="ctr">
              <a:lnSpc>
                <a:spcPts val="3761"/>
              </a:lnSpc>
            </a:pPr>
            <a:r>
              <a:rPr lang="en-US" sz="2687">
                <a:solidFill>
                  <a:srgbClr val="000000"/>
                </a:solidFill>
                <a:latin typeface="Canva Sans Bold"/>
              </a:rPr>
              <a:t>Data transformation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sp>
        <p:nvSpPr>
          <p:cNvPr id="5" name="Freeform 5"/>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3312665" y="1022801"/>
            <a:ext cx="14470349" cy="1492763"/>
            <a:chOff x="0" y="0"/>
            <a:chExt cx="3939507" cy="406400"/>
          </a:xfrm>
        </p:grpSpPr>
        <p:sp>
          <p:nvSpPr>
            <p:cNvPr id="7" name="Freeform 7"/>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8" name="TextBox 8"/>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9" name="Freeform 9"/>
          <p:cNvSpPr/>
          <p:nvPr/>
        </p:nvSpPr>
        <p:spPr>
          <a:xfrm>
            <a:off x="15538959" y="5644425"/>
            <a:ext cx="2067777" cy="4866622"/>
          </a:xfrm>
          <a:custGeom>
            <a:avLst/>
            <a:gdLst/>
            <a:ahLst/>
            <a:cxnLst/>
            <a:rect l="l" t="t" r="r" b="b"/>
            <a:pathLst>
              <a:path w="2067777" h="4866622">
                <a:moveTo>
                  <a:pt x="0" y="0"/>
                </a:moveTo>
                <a:lnTo>
                  <a:pt x="2067777" y="0"/>
                </a:lnTo>
                <a:lnTo>
                  <a:pt x="2067777" y="4866622"/>
                </a:lnTo>
                <a:lnTo>
                  <a:pt x="0" y="48666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a:grpSpLocks noChangeAspect="1"/>
          </p:cNvGrpSpPr>
          <p:nvPr/>
        </p:nvGrpSpPr>
        <p:grpSpPr>
          <a:xfrm rot="-3490952">
            <a:off x="-2506889" y="5777821"/>
            <a:ext cx="6118046" cy="8312563"/>
            <a:chOff x="0" y="0"/>
            <a:chExt cx="3364992" cy="4572000"/>
          </a:xfrm>
        </p:grpSpPr>
        <p:sp>
          <p:nvSpPr>
            <p:cNvPr id="11" name="Freeform 11"/>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12" name="Freeform 12"/>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6"/>
              <a:stretch>
                <a:fillRect l="-48" r="-48"/>
              </a:stretch>
            </a:blipFill>
          </p:spPr>
          <p:txBody>
            <a:bodyPr/>
            <a:lstStyle/>
            <a:p>
              <a:endParaRPr lang="en-US"/>
            </a:p>
          </p:txBody>
        </p:sp>
      </p:grpSp>
      <p:grpSp>
        <p:nvGrpSpPr>
          <p:cNvPr id="13" name="Group 13"/>
          <p:cNvGrpSpPr/>
          <p:nvPr/>
        </p:nvGrpSpPr>
        <p:grpSpPr>
          <a:xfrm>
            <a:off x="2780503" y="3963709"/>
            <a:ext cx="1196996" cy="1195500"/>
            <a:chOff x="0" y="0"/>
            <a:chExt cx="1595995" cy="1594000"/>
          </a:xfrm>
        </p:grpSpPr>
        <p:sp>
          <p:nvSpPr>
            <p:cNvPr id="14" name="Freeform 14"/>
            <p:cNvSpPr/>
            <p:nvPr/>
          </p:nvSpPr>
          <p:spPr>
            <a:xfrm>
              <a:off x="0" y="0"/>
              <a:ext cx="1595995" cy="1594000"/>
            </a:xfrm>
            <a:custGeom>
              <a:avLst/>
              <a:gdLst/>
              <a:ahLst/>
              <a:cxnLst/>
              <a:rect l="l" t="t" r="r" b="b"/>
              <a:pathLst>
                <a:path w="1595995" h="1594000">
                  <a:moveTo>
                    <a:pt x="0" y="0"/>
                  </a:moveTo>
                  <a:lnTo>
                    <a:pt x="1595995" y="0"/>
                  </a:lnTo>
                  <a:lnTo>
                    <a:pt x="1595995" y="1594000"/>
                  </a:lnTo>
                  <a:lnTo>
                    <a:pt x="0" y="1594000"/>
                  </a:lnTo>
                  <a:lnTo>
                    <a:pt x="0" y="0"/>
                  </a:lnTo>
                  <a:close/>
                </a:path>
              </a:pathLst>
            </a:custGeom>
            <a:blipFill>
              <a:blip r:embed="rId7"/>
              <a:stretch>
                <a:fillRect/>
              </a:stretch>
            </a:blipFill>
          </p:spPr>
          <p:txBody>
            <a:bodyPr/>
            <a:lstStyle/>
            <a:p>
              <a:endParaRPr lang="en-US"/>
            </a:p>
          </p:txBody>
        </p:sp>
        <p:sp>
          <p:nvSpPr>
            <p:cNvPr id="15" name="Freeform 15"/>
            <p:cNvSpPr/>
            <p:nvPr/>
          </p:nvSpPr>
          <p:spPr>
            <a:xfrm>
              <a:off x="101528" y="101401"/>
              <a:ext cx="1392939" cy="1391198"/>
            </a:xfrm>
            <a:custGeom>
              <a:avLst/>
              <a:gdLst/>
              <a:ahLst/>
              <a:cxnLst/>
              <a:rect l="l" t="t" r="r" b="b"/>
              <a:pathLst>
                <a:path w="1392939" h="1391198">
                  <a:moveTo>
                    <a:pt x="0" y="0"/>
                  </a:moveTo>
                  <a:lnTo>
                    <a:pt x="1392939" y="0"/>
                  </a:lnTo>
                  <a:lnTo>
                    <a:pt x="1392939" y="1391198"/>
                  </a:lnTo>
                  <a:lnTo>
                    <a:pt x="0" y="1391198"/>
                  </a:lnTo>
                  <a:lnTo>
                    <a:pt x="0" y="0"/>
                  </a:lnTo>
                  <a:close/>
                </a:path>
              </a:pathLst>
            </a:custGeom>
            <a:blipFill>
              <a:blip r:embed="rId8"/>
              <a:stretch>
                <a:fillRect/>
              </a:stretch>
            </a:blipFill>
          </p:spPr>
          <p:txBody>
            <a:bodyPr/>
            <a:lstStyle/>
            <a:p>
              <a:endParaRPr lang="en-US"/>
            </a:p>
          </p:txBody>
        </p:sp>
      </p:grpSp>
      <p:sp>
        <p:nvSpPr>
          <p:cNvPr id="16" name="Freeform 16"/>
          <p:cNvSpPr/>
          <p:nvPr/>
        </p:nvSpPr>
        <p:spPr>
          <a:xfrm>
            <a:off x="2882680" y="6046376"/>
            <a:ext cx="1169196" cy="1167734"/>
          </a:xfrm>
          <a:custGeom>
            <a:avLst/>
            <a:gdLst/>
            <a:ahLst/>
            <a:cxnLst/>
            <a:rect l="l" t="t" r="r" b="b"/>
            <a:pathLst>
              <a:path w="1169196" h="1167734">
                <a:moveTo>
                  <a:pt x="0" y="0"/>
                </a:moveTo>
                <a:lnTo>
                  <a:pt x="1169196" y="0"/>
                </a:lnTo>
                <a:lnTo>
                  <a:pt x="1169196" y="1167734"/>
                </a:lnTo>
                <a:lnTo>
                  <a:pt x="0" y="1167734"/>
                </a:lnTo>
                <a:lnTo>
                  <a:pt x="0" y="0"/>
                </a:lnTo>
                <a:close/>
              </a:path>
            </a:pathLst>
          </a:custGeom>
          <a:blipFill>
            <a:blip r:embed="rId7"/>
            <a:stretch>
              <a:fillRect/>
            </a:stretch>
          </a:blipFill>
        </p:spPr>
        <p:txBody>
          <a:bodyPr/>
          <a:lstStyle/>
          <a:p>
            <a:endParaRPr lang="en-US"/>
          </a:p>
        </p:txBody>
      </p:sp>
      <p:sp>
        <p:nvSpPr>
          <p:cNvPr id="17" name="Freeform 17"/>
          <p:cNvSpPr/>
          <p:nvPr/>
        </p:nvSpPr>
        <p:spPr>
          <a:xfrm>
            <a:off x="2957058" y="6120660"/>
            <a:ext cx="1020441" cy="1019165"/>
          </a:xfrm>
          <a:custGeom>
            <a:avLst/>
            <a:gdLst/>
            <a:ahLst/>
            <a:cxnLst/>
            <a:rect l="l" t="t" r="r" b="b"/>
            <a:pathLst>
              <a:path w="1020441" h="1019165">
                <a:moveTo>
                  <a:pt x="0" y="0"/>
                </a:moveTo>
                <a:lnTo>
                  <a:pt x="1020441" y="0"/>
                </a:lnTo>
                <a:lnTo>
                  <a:pt x="1020441" y="1019165"/>
                </a:lnTo>
                <a:lnTo>
                  <a:pt x="0" y="1019165"/>
                </a:lnTo>
                <a:lnTo>
                  <a:pt x="0" y="0"/>
                </a:lnTo>
                <a:close/>
              </a:path>
            </a:pathLst>
          </a:custGeom>
          <a:blipFill>
            <a:blip r:embed="rId8"/>
            <a:stretch>
              <a:fillRect/>
            </a:stretch>
          </a:blipFill>
        </p:spPr>
        <p:txBody>
          <a:bodyPr/>
          <a:lstStyle/>
          <a:p>
            <a:endParaRPr lang="en-US"/>
          </a:p>
        </p:txBody>
      </p:sp>
      <p:sp>
        <p:nvSpPr>
          <p:cNvPr id="18" name="Freeform 18"/>
          <p:cNvSpPr/>
          <p:nvPr/>
        </p:nvSpPr>
        <p:spPr>
          <a:xfrm>
            <a:off x="3053560" y="4221458"/>
            <a:ext cx="827436" cy="680002"/>
          </a:xfrm>
          <a:custGeom>
            <a:avLst/>
            <a:gdLst/>
            <a:ahLst/>
            <a:cxnLst/>
            <a:rect l="l" t="t" r="r" b="b"/>
            <a:pathLst>
              <a:path w="827436" h="680002">
                <a:moveTo>
                  <a:pt x="0" y="0"/>
                </a:moveTo>
                <a:lnTo>
                  <a:pt x="827436" y="0"/>
                </a:lnTo>
                <a:lnTo>
                  <a:pt x="827436" y="680002"/>
                </a:lnTo>
                <a:lnTo>
                  <a:pt x="0" y="6800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a:off x="3088286" y="6227540"/>
            <a:ext cx="834223" cy="805405"/>
          </a:xfrm>
          <a:custGeom>
            <a:avLst/>
            <a:gdLst/>
            <a:ahLst/>
            <a:cxnLst/>
            <a:rect l="l" t="t" r="r" b="b"/>
            <a:pathLst>
              <a:path w="834223" h="805405">
                <a:moveTo>
                  <a:pt x="0" y="0"/>
                </a:moveTo>
                <a:lnTo>
                  <a:pt x="834224" y="0"/>
                </a:lnTo>
                <a:lnTo>
                  <a:pt x="834224" y="805405"/>
                </a:lnTo>
                <a:lnTo>
                  <a:pt x="0" y="8054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1130444" y="1350479"/>
            <a:ext cx="9436163"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Data cleaning </a:t>
            </a:r>
          </a:p>
        </p:txBody>
      </p:sp>
      <p:sp>
        <p:nvSpPr>
          <p:cNvPr id="21" name="TextBox 21"/>
          <p:cNvSpPr txBox="1"/>
          <p:nvPr/>
        </p:nvSpPr>
        <p:spPr>
          <a:xfrm>
            <a:off x="2545123" y="4749060"/>
            <a:ext cx="5750275" cy="609600"/>
          </a:xfrm>
          <a:prstGeom prst="rect">
            <a:avLst/>
          </a:prstGeom>
        </p:spPr>
        <p:txBody>
          <a:bodyPr lIns="0" tIns="0" rIns="0" bIns="0" rtlCol="0" anchor="t">
            <a:spAutoFit/>
          </a:bodyPr>
          <a:lstStyle/>
          <a:p>
            <a:pPr algn="l">
              <a:lnSpc>
                <a:spcPts val="5250"/>
              </a:lnSpc>
            </a:pPr>
            <a:endParaRPr/>
          </a:p>
        </p:txBody>
      </p:sp>
      <p:sp>
        <p:nvSpPr>
          <p:cNvPr id="22" name="TextBox 22"/>
          <p:cNvSpPr txBox="1"/>
          <p:nvPr/>
        </p:nvSpPr>
        <p:spPr>
          <a:xfrm>
            <a:off x="4171648" y="3855451"/>
            <a:ext cx="12789918" cy="2380615"/>
          </a:xfrm>
          <a:prstGeom prst="rect">
            <a:avLst/>
          </a:prstGeom>
        </p:spPr>
        <p:txBody>
          <a:bodyPr lIns="0" tIns="0" rIns="0" bIns="0" rtlCol="0" anchor="t">
            <a:spAutoFit/>
          </a:bodyPr>
          <a:lstStyle/>
          <a:p>
            <a:pPr algn="l">
              <a:lnSpc>
                <a:spcPts val="4759"/>
              </a:lnSpc>
            </a:pPr>
            <a:r>
              <a:rPr lang="en-US" sz="3399">
                <a:solidFill>
                  <a:srgbClr val="5A798F"/>
                </a:solidFill>
                <a:latin typeface="Canva Sans"/>
              </a:rPr>
              <a:t>We examined our data for any missing or null values and removed the corresponding rows, and we noticed that there is no missing value.</a:t>
            </a:r>
          </a:p>
          <a:p>
            <a:pPr algn="l">
              <a:lnSpc>
                <a:spcPts val="4759"/>
              </a:lnSpc>
            </a:pPr>
            <a:endParaRPr lang="en-US" sz="3399">
              <a:solidFill>
                <a:srgbClr val="5A798F"/>
              </a:solidFill>
              <a:latin typeface="Canva Sans"/>
            </a:endParaRPr>
          </a:p>
        </p:txBody>
      </p:sp>
      <p:sp>
        <p:nvSpPr>
          <p:cNvPr id="23" name="TextBox 23"/>
          <p:cNvSpPr txBox="1"/>
          <p:nvPr/>
        </p:nvSpPr>
        <p:spPr>
          <a:xfrm>
            <a:off x="4051876" y="6006673"/>
            <a:ext cx="11875698" cy="1180465"/>
          </a:xfrm>
          <a:prstGeom prst="rect">
            <a:avLst/>
          </a:prstGeom>
        </p:spPr>
        <p:txBody>
          <a:bodyPr lIns="0" tIns="0" rIns="0" bIns="0" rtlCol="0" anchor="t">
            <a:spAutoFit/>
          </a:bodyPr>
          <a:lstStyle/>
          <a:p>
            <a:pPr algn="l">
              <a:lnSpc>
                <a:spcPts val="4759"/>
              </a:lnSpc>
            </a:pPr>
            <a:r>
              <a:rPr lang="en-US" sz="3399">
                <a:solidFill>
                  <a:srgbClr val="5A798F"/>
                </a:solidFill>
                <a:latin typeface="Canva Sans"/>
              </a:rPr>
              <a:t>we identified outliers in the numeric attributes and removed the rows containing these outliers.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txBody>
            <a:bodyPr/>
            <a:lstStyle/>
            <a:p>
              <a:endParaRPr lang="en-US"/>
            </a:p>
          </p:txBody>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txBody>
            <a:bodyPr/>
            <a:lstStyle/>
            <a:p>
              <a:endParaRPr lang="en-US"/>
            </a:p>
          </p:txBody>
        </p:sp>
      </p:grpSp>
      <p:sp>
        <p:nvSpPr>
          <p:cNvPr id="5" name="Freeform 5"/>
          <p:cNvSpPr/>
          <p:nvPr/>
        </p:nvSpPr>
        <p:spPr>
          <a:xfrm>
            <a:off x="-3312665" y="757538"/>
            <a:ext cx="14729082" cy="2154128"/>
          </a:xfrm>
          <a:custGeom>
            <a:avLst/>
            <a:gdLst/>
            <a:ahLst/>
            <a:cxnLst/>
            <a:rect l="l" t="t" r="r" b="b"/>
            <a:pathLst>
              <a:path w="14729082" h="2154128">
                <a:moveTo>
                  <a:pt x="0" y="0"/>
                </a:moveTo>
                <a:lnTo>
                  <a:pt x="14729082" y="0"/>
                </a:lnTo>
                <a:lnTo>
                  <a:pt x="14729082" y="2154128"/>
                </a:lnTo>
                <a:lnTo>
                  <a:pt x="0" y="2154128"/>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3312665" y="1022801"/>
            <a:ext cx="14470349" cy="1492763"/>
            <a:chOff x="0" y="0"/>
            <a:chExt cx="3939507" cy="406400"/>
          </a:xfrm>
        </p:grpSpPr>
        <p:sp>
          <p:nvSpPr>
            <p:cNvPr id="7" name="Freeform 7"/>
            <p:cNvSpPr/>
            <p:nvPr/>
          </p:nvSpPr>
          <p:spPr>
            <a:xfrm>
              <a:off x="0" y="0"/>
              <a:ext cx="3939507" cy="406400"/>
            </a:xfrm>
            <a:custGeom>
              <a:avLst/>
              <a:gdLst/>
              <a:ahLst/>
              <a:cxnLst/>
              <a:rect l="l" t="t" r="r" b="b"/>
              <a:pathLst>
                <a:path w="3939507" h="406400">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en-US"/>
            </a:p>
          </p:txBody>
        </p:sp>
        <p:sp>
          <p:nvSpPr>
            <p:cNvPr id="8" name="TextBox 8"/>
            <p:cNvSpPr txBox="1"/>
            <p:nvPr/>
          </p:nvSpPr>
          <p:spPr>
            <a:xfrm>
              <a:off x="0" y="-28575"/>
              <a:ext cx="3939507" cy="434975"/>
            </a:xfrm>
            <a:prstGeom prst="rect">
              <a:avLst/>
            </a:prstGeom>
          </p:spPr>
          <p:txBody>
            <a:bodyPr lIns="50800" tIns="50800" rIns="50800" bIns="50800" rtlCol="0" anchor="ctr"/>
            <a:lstStyle/>
            <a:p>
              <a:pPr algn="ctr">
                <a:lnSpc>
                  <a:spcPts val="1885"/>
                </a:lnSpc>
              </a:pPr>
              <a:endParaRPr/>
            </a:p>
          </p:txBody>
        </p:sp>
      </p:grpSp>
      <p:sp>
        <p:nvSpPr>
          <p:cNvPr id="9" name="Freeform 9"/>
          <p:cNvSpPr/>
          <p:nvPr/>
        </p:nvSpPr>
        <p:spPr>
          <a:xfrm>
            <a:off x="15538959" y="5644425"/>
            <a:ext cx="2067777" cy="4866622"/>
          </a:xfrm>
          <a:custGeom>
            <a:avLst/>
            <a:gdLst/>
            <a:ahLst/>
            <a:cxnLst/>
            <a:rect l="l" t="t" r="r" b="b"/>
            <a:pathLst>
              <a:path w="2067777" h="4866622">
                <a:moveTo>
                  <a:pt x="0" y="0"/>
                </a:moveTo>
                <a:lnTo>
                  <a:pt x="2067777" y="0"/>
                </a:lnTo>
                <a:lnTo>
                  <a:pt x="2067777" y="4866622"/>
                </a:lnTo>
                <a:lnTo>
                  <a:pt x="0" y="48666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a:grpSpLocks noChangeAspect="1"/>
          </p:cNvGrpSpPr>
          <p:nvPr/>
        </p:nvGrpSpPr>
        <p:grpSpPr>
          <a:xfrm rot="-3490952">
            <a:off x="-2506889" y="5777821"/>
            <a:ext cx="6118046" cy="8312563"/>
            <a:chOff x="0" y="0"/>
            <a:chExt cx="3364992" cy="4572000"/>
          </a:xfrm>
        </p:grpSpPr>
        <p:sp>
          <p:nvSpPr>
            <p:cNvPr id="11" name="Freeform 11"/>
            <p:cNvSpPr/>
            <p:nvPr/>
          </p:nvSpPr>
          <p:spPr>
            <a:xfrm>
              <a:off x="-14430" y="-18654"/>
              <a:ext cx="3539861" cy="4602770"/>
            </a:xfrm>
            <a:custGeom>
              <a:avLst/>
              <a:gdLst/>
              <a:ahLst/>
              <a:cxnLst/>
              <a:rect l="l" t="t" r="r" b="b"/>
              <a:pathLst>
                <a:path w="3539861" h="4602770">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solidFill>
              <a:srgbClr val="DBEDFD"/>
            </a:solidFill>
            <a:ln w="12700">
              <a:solidFill>
                <a:srgbClr val="000000"/>
              </a:solidFill>
            </a:ln>
          </p:spPr>
          <p:txBody>
            <a:bodyPr/>
            <a:lstStyle/>
            <a:p>
              <a:endParaRPr lang="en-US"/>
            </a:p>
          </p:txBody>
        </p:sp>
        <p:sp>
          <p:nvSpPr>
            <p:cNvPr id="12" name="Freeform 12"/>
            <p:cNvSpPr/>
            <p:nvPr/>
          </p:nvSpPr>
          <p:spPr>
            <a:xfrm>
              <a:off x="2106" y="-6"/>
              <a:ext cx="3362886" cy="4572006"/>
            </a:xfrm>
            <a:custGeom>
              <a:avLst/>
              <a:gdLst/>
              <a:ahLst/>
              <a:cxnLst/>
              <a:rect l="l" t="t" r="r" b="b"/>
              <a:pathLst>
                <a:path w="3362886" h="4572006">
                  <a:moveTo>
                    <a:pt x="3362886" y="4572006"/>
                  </a:moveTo>
                  <a:lnTo>
                    <a:pt x="0" y="4572006"/>
                  </a:lnTo>
                  <a:lnTo>
                    <a:pt x="0" y="0"/>
                  </a:lnTo>
                  <a:lnTo>
                    <a:pt x="3362886" y="0"/>
                  </a:lnTo>
                  <a:lnTo>
                    <a:pt x="3362886" y="4572006"/>
                  </a:lnTo>
                  <a:close/>
                </a:path>
              </a:pathLst>
            </a:custGeom>
            <a:blipFill>
              <a:blip r:embed="rId6"/>
              <a:stretch>
                <a:fillRect l="-48" r="-48"/>
              </a:stretch>
            </a:blipFill>
          </p:spPr>
          <p:txBody>
            <a:bodyPr/>
            <a:lstStyle/>
            <a:p>
              <a:endParaRPr lang="en-US"/>
            </a:p>
          </p:txBody>
        </p:sp>
      </p:grpSp>
      <p:grpSp>
        <p:nvGrpSpPr>
          <p:cNvPr id="13" name="Group 13"/>
          <p:cNvGrpSpPr/>
          <p:nvPr/>
        </p:nvGrpSpPr>
        <p:grpSpPr>
          <a:xfrm>
            <a:off x="2882680" y="3733726"/>
            <a:ext cx="1169196" cy="1167734"/>
            <a:chOff x="0" y="0"/>
            <a:chExt cx="1558928" cy="1556979"/>
          </a:xfrm>
        </p:grpSpPr>
        <p:sp>
          <p:nvSpPr>
            <p:cNvPr id="14" name="Freeform 14"/>
            <p:cNvSpPr/>
            <p:nvPr/>
          </p:nvSpPr>
          <p:spPr>
            <a:xfrm>
              <a:off x="0" y="0"/>
              <a:ext cx="1558928" cy="1556979"/>
            </a:xfrm>
            <a:custGeom>
              <a:avLst/>
              <a:gdLst/>
              <a:ahLst/>
              <a:cxnLst/>
              <a:rect l="l" t="t" r="r" b="b"/>
              <a:pathLst>
                <a:path w="1558928" h="1556979">
                  <a:moveTo>
                    <a:pt x="0" y="0"/>
                  </a:moveTo>
                  <a:lnTo>
                    <a:pt x="1558928" y="0"/>
                  </a:lnTo>
                  <a:lnTo>
                    <a:pt x="1558928" y="1556979"/>
                  </a:lnTo>
                  <a:lnTo>
                    <a:pt x="0" y="1556979"/>
                  </a:lnTo>
                  <a:lnTo>
                    <a:pt x="0" y="0"/>
                  </a:lnTo>
                  <a:close/>
                </a:path>
              </a:pathLst>
            </a:custGeom>
            <a:blipFill>
              <a:blip r:embed="rId7"/>
              <a:stretch>
                <a:fillRect/>
              </a:stretch>
            </a:blipFill>
          </p:spPr>
          <p:txBody>
            <a:bodyPr/>
            <a:lstStyle/>
            <a:p>
              <a:endParaRPr lang="en-US"/>
            </a:p>
          </p:txBody>
        </p:sp>
        <p:sp>
          <p:nvSpPr>
            <p:cNvPr id="15" name="Freeform 15"/>
            <p:cNvSpPr/>
            <p:nvPr/>
          </p:nvSpPr>
          <p:spPr>
            <a:xfrm>
              <a:off x="99170" y="99046"/>
              <a:ext cx="1360588" cy="1358887"/>
            </a:xfrm>
            <a:custGeom>
              <a:avLst/>
              <a:gdLst/>
              <a:ahLst/>
              <a:cxnLst/>
              <a:rect l="l" t="t" r="r" b="b"/>
              <a:pathLst>
                <a:path w="1360588" h="1358887">
                  <a:moveTo>
                    <a:pt x="0" y="0"/>
                  </a:moveTo>
                  <a:lnTo>
                    <a:pt x="1360588" y="0"/>
                  </a:lnTo>
                  <a:lnTo>
                    <a:pt x="1360588" y="1358887"/>
                  </a:lnTo>
                  <a:lnTo>
                    <a:pt x="0" y="1358887"/>
                  </a:lnTo>
                  <a:lnTo>
                    <a:pt x="0" y="0"/>
                  </a:lnTo>
                  <a:close/>
                </a:path>
              </a:pathLst>
            </a:custGeom>
            <a:blipFill>
              <a:blip r:embed="rId8"/>
              <a:stretch>
                <a:fillRect/>
              </a:stretch>
            </a:blipFill>
          </p:spPr>
          <p:txBody>
            <a:bodyPr/>
            <a:lstStyle/>
            <a:p>
              <a:endParaRPr lang="en-US"/>
            </a:p>
          </p:txBody>
        </p:sp>
      </p:grpSp>
      <p:sp>
        <p:nvSpPr>
          <p:cNvPr id="16" name="Freeform 16"/>
          <p:cNvSpPr/>
          <p:nvPr/>
        </p:nvSpPr>
        <p:spPr>
          <a:xfrm>
            <a:off x="2882680" y="5644425"/>
            <a:ext cx="1169196" cy="1167734"/>
          </a:xfrm>
          <a:custGeom>
            <a:avLst/>
            <a:gdLst/>
            <a:ahLst/>
            <a:cxnLst/>
            <a:rect l="l" t="t" r="r" b="b"/>
            <a:pathLst>
              <a:path w="1169196" h="1167734">
                <a:moveTo>
                  <a:pt x="0" y="0"/>
                </a:moveTo>
                <a:lnTo>
                  <a:pt x="1169196" y="0"/>
                </a:lnTo>
                <a:lnTo>
                  <a:pt x="1169196" y="1167734"/>
                </a:lnTo>
                <a:lnTo>
                  <a:pt x="0" y="1167734"/>
                </a:lnTo>
                <a:lnTo>
                  <a:pt x="0" y="0"/>
                </a:lnTo>
                <a:close/>
              </a:path>
            </a:pathLst>
          </a:custGeom>
          <a:blipFill>
            <a:blip r:embed="rId7"/>
            <a:stretch>
              <a:fillRect/>
            </a:stretch>
          </a:blipFill>
        </p:spPr>
        <p:txBody>
          <a:bodyPr/>
          <a:lstStyle/>
          <a:p>
            <a:endParaRPr lang="en-US"/>
          </a:p>
        </p:txBody>
      </p:sp>
      <p:sp>
        <p:nvSpPr>
          <p:cNvPr id="17" name="Freeform 17"/>
          <p:cNvSpPr/>
          <p:nvPr/>
        </p:nvSpPr>
        <p:spPr>
          <a:xfrm>
            <a:off x="2957058" y="5718709"/>
            <a:ext cx="1020441" cy="1019165"/>
          </a:xfrm>
          <a:custGeom>
            <a:avLst/>
            <a:gdLst/>
            <a:ahLst/>
            <a:cxnLst/>
            <a:rect l="l" t="t" r="r" b="b"/>
            <a:pathLst>
              <a:path w="1020441" h="1019165">
                <a:moveTo>
                  <a:pt x="0" y="0"/>
                </a:moveTo>
                <a:lnTo>
                  <a:pt x="1020441" y="0"/>
                </a:lnTo>
                <a:lnTo>
                  <a:pt x="1020441" y="1019165"/>
                </a:lnTo>
                <a:lnTo>
                  <a:pt x="0" y="1019165"/>
                </a:lnTo>
                <a:lnTo>
                  <a:pt x="0" y="0"/>
                </a:lnTo>
                <a:close/>
              </a:path>
            </a:pathLst>
          </a:custGeom>
          <a:blipFill>
            <a:blip r:embed="rId8"/>
            <a:stretch>
              <a:fillRect/>
            </a:stretch>
          </a:blipFill>
        </p:spPr>
        <p:txBody>
          <a:bodyPr/>
          <a:lstStyle/>
          <a:p>
            <a:endParaRPr lang="en-US"/>
          </a:p>
        </p:txBody>
      </p:sp>
      <p:sp>
        <p:nvSpPr>
          <p:cNvPr id="18" name="Freeform 18"/>
          <p:cNvSpPr/>
          <p:nvPr/>
        </p:nvSpPr>
        <p:spPr>
          <a:xfrm>
            <a:off x="3135259" y="3859214"/>
            <a:ext cx="664039" cy="837664"/>
          </a:xfrm>
          <a:custGeom>
            <a:avLst/>
            <a:gdLst/>
            <a:ahLst/>
            <a:cxnLst/>
            <a:rect l="l" t="t" r="r" b="b"/>
            <a:pathLst>
              <a:path w="664039" h="837664">
                <a:moveTo>
                  <a:pt x="0" y="0"/>
                </a:moveTo>
                <a:lnTo>
                  <a:pt x="664039" y="0"/>
                </a:lnTo>
                <a:lnTo>
                  <a:pt x="664039" y="837663"/>
                </a:lnTo>
                <a:lnTo>
                  <a:pt x="0" y="8376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a:off x="3135259" y="5778249"/>
            <a:ext cx="842240" cy="904195"/>
          </a:xfrm>
          <a:custGeom>
            <a:avLst/>
            <a:gdLst/>
            <a:ahLst/>
            <a:cxnLst/>
            <a:rect l="l" t="t" r="r" b="b"/>
            <a:pathLst>
              <a:path w="842240" h="904195">
                <a:moveTo>
                  <a:pt x="0" y="0"/>
                </a:moveTo>
                <a:lnTo>
                  <a:pt x="842240" y="0"/>
                </a:lnTo>
                <a:lnTo>
                  <a:pt x="842240" y="904194"/>
                </a:lnTo>
                <a:lnTo>
                  <a:pt x="0" y="904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1980254" y="1353597"/>
            <a:ext cx="9436163" cy="1047736"/>
          </a:xfrm>
          <a:prstGeom prst="rect">
            <a:avLst/>
          </a:prstGeom>
        </p:spPr>
        <p:txBody>
          <a:bodyPr lIns="0" tIns="0" rIns="0" bIns="0" rtlCol="0" anchor="t">
            <a:spAutoFit/>
          </a:bodyPr>
          <a:lstStyle/>
          <a:p>
            <a:pPr algn="l">
              <a:lnSpc>
                <a:spcPts val="8024"/>
              </a:lnSpc>
            </a:pPr>
            <a:r>
              <a:rPr lang="en-US" sz="7499">
                <a:solidFill>
                  <a:srgbClr val="5A798F"/>
                </a:solidFill>
                <a:latin typeface="Kenao Sans Serif"/>
              </a:rPr>
              <a:t>Transformation </a:t>
            </a:r>
          </a:p>
        </p:txBody>
      </p:sp>
      <p:sp>
        <p:nvSpPr>
          <p:cNvPr id="21" name="TextBox 21"/>
          <p:cNvSpPr txBox="1"/>
          <p:nvPr/>
        </p:nvSpPr>
        <p:spPr>
          <a:xfrm>
            <a:off x="2545123" y="4749060"/>
            <a:ext cx="5750275" cy="609600"/>
          </a:xfrm>
          <a:prstGeom prst="rect">
            <a:avLst/>
          </a:prstGeom>
        </p:spPr>
        <p:txBody>
          <a:bodyPr lIns="0" tIns="0" rIns="0" bIns="0" rtlCol="0" anchor="t">
            <a:spAutoFit/>
          </a:bodyPr>
          <a:lstStyle/>
          <a:p>
            <a:pPr algn="l">
              <a:lnSpc>
                <a:spcPts val="5250"/>
              </a:lnSpc>
            </a:pPr>
            <a:endParaRPr/>
          </a:p>
        </p:txBody>
      </p:sp>
      <p:sp>
        <p:nvSpPr>
          <p:cNvPr id="22" name="TextBox 22"/>
          <p:cNvSpPr txBox="1"/>
          <p:nvPr/>
        </p:nvSpPr>
        <p:spPr>
          <a:xfrm>
            <a:off x="2882680" y="7691910"/>
            <a:ext cx="13027319" cy="1611365"/>
          </a:xfrm>
          <a:prstGeom prst="rect">
            <a:avLst/>
          </a:prstGeom>
        </p:spPr>
        <p:txBody>
          <a:bodyPr lIns="0" tIns="0" rIns="0" bIns="0" rtlCol="0" anchor="t">
            <a:spAutoFit/>
          </a:bodyPr>
          <a:lstStyle/>
          <a:p>
            <a:pPr algn="l">
              <a:lnSpc>
                <a:spcPts val="4316"/>
              </a:lnSpc>
            </a:pPr>
            <a:r>
              <a:rPr lang="en-US" sz="3083">
                <a:solidFill>
                  <a:srgbClr val="5A798F"/>
                </a:solidFill>
                <a:latin typeface="Canva Sans"/>
              </a:rPr>
              <a:t>this transformation is crucial for preparing the data for analysis and modeling, making it compatible with various analytical techniques and algorithms that require numeric input.</a:t>
            </a:r>
          </a:p>
        </p:txBody>
      </p:sp>
      <p:sp>
        <p:nvSpPr>
          <p:cNvPr id="23" name="TextBox 23"/>
          <p:cNvSpPr txBox="1"/>
          <p:nvPr/>
        </p:nvSpPr>
        <p:spPr>
          <a:xfrm>
            <a:off x="4051876" y="3792539"/>
            <a:ext cx="12789918" cy="1780540"/>
          </a:xfrm>
          <a:prstGeom prst="rect">
            <a:avLst/>
          </a:prstGeom>
        </p:spPr>
        <p:txBody>
          <a:bodyPr lIns="0" tIns="0" rIns="0" bIns="0" rtlCol="0" anchor="t">
            <a:spAutoFit/>
          </a:bodyPr>
          <a:lstStyle/>
          <a:p>
            <a:pPr algn="l">
              <a:lnSpc>
                <a:spcPts val="4759"/>
              </a:lnSpc>
            </a:pPr>
            <a:r>
              <a:rPr lang="en-US" sz="3399">
                <a:solidFill>
                  <a:srgbClr val="5A798F"/>
                </a:solidFill>
                <a:latin typeface="Canva Sans"/>
              </a:rPr>
              <a:t>We extracted non-numeric attributes, and we encode it to numeric values ,so we can do calculations on it.</a:t>
            </a:r>
          </a:p>
          <a:p>
            <a:pPr algn="ctr">
              <a:lnSpc>
                <a:spcPts val="4759"/>
              </a:lnSpc>
            </a:pPr>
            <a:endParaRPr lang="en-US" sz="3399">
              <a:solidFill>
                <a:srgbClr val="5A798F"/>
              </a:solidFill>
              <a:latin typeface="Canva Sans"/>
            </a:endParaRPr>
          </a:p>
        </p:txBody>
      </p:sp>
      <p:sp>
        <p:nvSpPr>
          <p:cNvPr id="24" name="TextBox 24"/>
          <p:cNvSpPr txBox="1"/>
          <p:nvPr/>
        </p:nvSpPr>
        <p:spPr>
          <a:xfrm>
            <a:off x="4007972" y="5906813"/>
            <a:ext cx="12060882" cy="580390"/>
          </a:xfrm>
          <a:prstGeom prst="rect">
            <a:avLst/>
          </a:prstGeom>
        </p:spPr>
        <p:txBody>
          <a:bodyPr lIns="0" tIns="0" rIns="0" bIns="0" rtlCol="0" anchor="t">
            <a:spAutoFit/>
          </a:bodyPr>
          <a:lstStyle/>
          <a:p>
            <a:pPr algn="ctr">
              <a:lnSpc>
                <a:spcPts val="4759"/>
              </a:lnSpc>
            </a:pPr>
            <a:r>
              <a:rPr lang="en-US" sz="3399">
                <a:solidFill>
                  <a:srgbClr val="5A798F"/>
                </a:solidFill>
                <a:latin typeface="Canva Sans"/>
              </a:rPr>
              <a:t>(ChestPainType,RestingECG,ExerciseAngina,ST_Slope,Sex)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897</Words>
  <Application>Microsoft Office PowerPoint</Application>
  <PresentationFormat>Custom</PresentationFormat>
  <Paragraphs>139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Kenao Sans Serif</vt:lpstr>
      <vt:lpstr>Canva Sans</vt:lpstr>
      <vt:lpstr>Calibri</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Aesthetic Minimalist Thesis Defense Presentation</dc:title>
  <cp:lastModifiedBy>نجود العويضه ID 443200526</cp:lastModifiedBy>
  <cp:revision>1</cp:revision>
  <dcterms:created xsi:type="dcterms:W3CDTF">2006-08-16T00:00:00Z</dcterms:created>
  <dcterms:modified xsi:type="dcterms:W3CDTF">2024-05-07T21:47:35Z</dcterms:modified>
  <dc:identifier>DAGEHva1Rho</dc:identifier>
</cp:coreProperties>
</file>